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4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5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8.xml" ContentType="application/vnd.openxmlformats-officedocument.presentationml.tag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ags/tag9.xml" ContentType="application/vnd.openxmlformats-officedocument.presentationml.tag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4"/>
  </p:notesMasterIdLst>
  <p:sldIdLst>
    <p:sldId id="256" r:id="rId2"/>
    <p:sldId id="260" r:id="rId3"/>
    <p:sldId id="271" r:id="rId4"/>
    <p:sldId id="286" r:id="rId5"/>
    <p:sldId id="257" r:id="rId6"/>
    <p:sldId id="259" r:id="rId7"/>
    <p:sldId id="274" r:id="rId8"/>
    <p:sldId id="275" r:id="rId9"/>
    <p:sldId id="262" r:id="rId10"/>
    <p:sldId id="283" r:id="rId11"/>
    <p:sldId id="263" r:id="rId12"/>
    <p:sldId id="270" r:id="rId13"/>
    <p:sldId id="285" r:id="rId14"/>
    <p:sldId id="284" r:id="rId15"/>
    <p:sldId id="265" r:id="rId16"/>
    <p:sldId id="287" r:id="rId17"/>
    <p:sldId id="288" r:id="rId18"/>
    <p:sldId id="289" r:id="rId19"/>
    <p:sldId id="267" r:id="rId20"/>
    <p:sldId id="290" r:id="rId21"/>
    <p:sldId id="281" r:id="rId22"/>
    <p:sldId id="269" r:id="rId23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0"/>
    </c:view3D>
    <c:floor>
      <c:thickness val="0"/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  <a:sp3d/>
      </c:spPr>
    </c:floor>
    <c:sideWall>
      <c:thickness val="0"/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  <a:sp3d/>
      </c:spPr>
    </c:sideWall>
    <c:backWall>
      <c:thickness val="0"/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  <a:sp3d/>
      </c:spPr>
    </c:backWall>
    <c:plotArea>
      <c:layout/>
      <c:area3DChart>
        <c:grouping val="standard"/>
        <c:varyColors val="0"/>
        <c:ser>
          <c:idx val="0"/>
          <c:order val="0"/>
          <c:tx>
            <c:strRef>
              <c:f>Лист1!$A$111</c:f>
              <c:strCache>
                <c:ptCount val="1"/>
                <c:pt idx="0">
                  <c:v>2017г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2.7432905593133074E-2"/>
                  <c:y val="-0.104215636966793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0724854264309251E-2"/>
                  <c:y val="-3.0167684385124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Лист1!$B$110:$D$110</c:f>
              <c:strCache>
                <c:ptCount val="3"/>
                <c:pt idx="0">
                  <c:v>Безвозмездные поступления</c:v>
                </c:pt>
                <c:pt idx="1">
                  <c:v>Налоговые доходы 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Лист1!$B$111:$D$111</c:f>
              <c:numCache>
                <c:formatCode>0.00%</c:formatCode>
                <c:ptCount val="3"/>
                <c:pt idx="0">
                  <c:v>0.498</c:v>
                </c:pt>
                <c:pt idx="1">
                  <c:v>0.43</c:v>
                </c:pt>
                <c:pt idx="2">
                  <c:v>7.1999999999999995E-2</c:v>
                </c:pt>
              </c:numCache>
            </c:numRef>
          </c:val>
        </c:ser>
        <c:ser>
          <c:idx val="1"/>
          <c:order val="1"/>
          <c:tx>
            <c:strRef>
              <c:f>Лист1!$A$112</c:f>
              <c:strCache>
                <c:ptCount val="1"/>
                <c:pt idx="0">
                  <c:v>2018г.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2.4140956921957141E-2"/>
                  <c:y val="-8.2275502868521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432905593133276E-2"/>
                  <c:y val="-2.4682650860556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Лист1!$B$110:$D$110</c:f>
              <c:strCache>
                <c:ptCount val="3"/>
                <c:pt idx="0">
                  <c:v>Безвозмездные поступления</c:v>
                </c:pt>
                <c:pt idx="1">
                  <c:v>Налоговые доходы 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Лист1!$B$112:$D$112</c:f>
              <c:numCache>
                <c:formatCode>0.00%</c:formatCode>
                <c:ptCount val="3"/>
                <c:pt idx="0">
                  <c:v>0.36899999999999999</c:v>
                </c:pt>
                <c:pt idx="1">
                  <c:v>0.54</c:v>
                </c:pt>
                <c:pt idx="2">
                  <c:v>9.0999999999999998E-2</c:v>
                </c:pt>
              </c:numCache>
            </c:numRef>
          </c:val>
        </c:ser>
        <c:ser>
          <c:idx val="2"/>
          <c:order val="2"/>
          <c:tx>
            <c:strRef>
              <c:f>Лист1!$A$113</c:f>
              <c:strCache>
                <c:ptCount val="1"/>
                <c:pt idx="0">
                  <c:v>2019г.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3.5114119159210387E-2"/>
                  <c:y val="-6.5820402294817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849008250781169E-2"/>
                  <c:y val="-8.22755028685213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383630392099601E-2"/>
                      <c:h val="3.1401816928152325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2.4140956921957141E-2"/>
                  <c:y val="-1.9197617335988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Лист1!$B$110:$D$110</c:f>
              <c:strCache>
                <c:ptCount val="3"/>
                <c:pt idx="0">
                  <c:v>Безвозмездные поступления</c:v>
                </c:pt>
                <c:pt idx="1">
                  <c:v>Налоговые доходы 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Лист1!$B$113:$D$113</c:f>
              <c:numCache>
                <c:formatCode>0.00%</c:formatCode>
                <c:ptCount val="3"/>
                <c:pt idx="0">
                  <c:v>0.36499999999999999</c:v>
                </c:pt>
                <c:pt idx="1">
                  <c:v>0.54400000000000004</c:v>
                </c:pt>
                <c:pt idx="2">
                  <c:v>9.0999999999999998E-2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02900128"/>
        <c:axId val="202906400"/>
        <c:axId val="206013416"/>
      </c:area3DChart>
      <c:catAx>
        <c:axId val="2029001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906400"/>
        <c:crosses val="autoZero"/>
        <c:auto val="1"/>
        <c:lblAlgn val="ctr"/>
        <c:lblOffset val="100"/>
        <c:noMultiLvlLbl val="0"/>
      </c:catAx>
      <c:valAx>
        <c:axId val="202906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900128"/>
        <c:crosses val="autoZero"/>
        <c:crossBetween val="midCat"/>
      </c:valAx>
      <c:serAx>
        <c:axId val="206013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906400"/>
        <c:crosses val="autoZero"/>
      </c:serAx>
      <c:spPr>
        <a:solidFill>
          <a:schemeClr val="bg1"/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Лист1!$A$83</c:f>
              <c:strCache>
                <c:ptCount val="1"/>
                <c:pt idx="0">
                  <c:v>Услуги сотовой связи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4244461-43DC-4A78-B6D4-D74062244AE3}" type="CATEGORYNAME">
                      <a:rPr lang="ru-RU" sz="2000"/>
                      <a:pPr>
                        <a:defRPr sz="2000"/>
                      </a:pPr>
                      <a:t>[ИМЯ КАТЕГОРИИ]</a:t>
                    </a:fld>
                    <a:r>
                      <a:rPr lang="ru-RU" sz="2000" baseline="0" dirty="0"/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928DD9F-5B1B-4BDE-8FC5-E47EDFB3CD3B}" type="CATEGORYNAME">
                      <a:rPr lang="ru-RU" sz="2000"/>
                      <a:pPr>
                        <a:defRPr sz="200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sz="2000" baseline="0" dirty="0"/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4D7B1D1-C14B-4114-97F5-AB112E34C7C6}" type="CATEGORYNAME">
                      <a:rPr lang="ru-RU" sz="2000" smtClean="0"/>
                      <a:pPr>
                        <a:defRPr sz="200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Лист1!$B$82:$D$82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Лист1!$B$83:$D$83</c:f>
              <c:numCache>
                <c:formatCode>0.00</c:formatCode>
                <c:ptCount val="3"/>
                <c:pt idx="0">
                  <c:v>35</c:v>
                </c:pt>
                <c:pt idx="1">
                  <c:v>35</c:v>
                </c:pt>
                <c:pt idx="2">
                  <c:v>35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Лист1!$A$83</c:f>
              <c:strCache>
                <c:ptCount val="1"/>
                <c:pt idx="0">
                  <c:v>обновление, сопровождение, настройка программ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7B3E07D-75BD-4DA3-9CD8-99BC65382410}" type="CATEGORYNAME">
                      <a:rPr lang="ru-RU" sz="2000"/>
                      <a:pPr>
                        <a:defRPr sz="2000"/>
                      </a:pPr>
                      <a:t>[ИМЯ КАТЕГОРИИ]</a:t>
                    </a:fld>
                    <a:r>
                      <a:rPr lang="ru-RU" sz="2000" baseline="0" dirty="0"/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06F31C9-4B78-4229-92BA-43D73D33B28B}" type="CATEGORYNAME">
                      <a:rPr lang="ru-RU" sz="2000"/>
                      <a:pPr>
                        <a:defRPr sz="200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sz="2000" baseline="0" dirty="0"/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35E4AD5-650B-420A-9397-12B1EB87574A}" type="CATEGORYNAME">
                      <a:rPr lang="ru-RU" sz="2000"/>
                      <a:pPr>
                        <a:defRPr sz="200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sz="2000" baseline="0" dirty="0"/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Лист1!$B$82:$D$82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Лист1!$B$83:$D$83</c:f>
              <c:numCache>
                <c:formatCode>0.00</c:formatCode>
                <c:ptCount val="3"/>
                <c:pt idx="0">
                  <c:v>53</c:v>
                </c:pt>
                <c:pt idx="1">
                  <c:v>53</c:v>
                </c:pt>
                <c:pt idx="2">
                  <c:v>53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line3DChart>
        <c:grouping val="standard"/>
        <c:varyColors val="0"/>
        <c:ser>
          <c:idx val="0"/>
          <c:order val="0"/>
          <c:spPr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dLbls>
            <c:spPr>
              <a:solidFill>
                <a:srgbClr val="00B05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Лист1!$B$82:$D$82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Лист1!$B$83:$D$83</c:f>
              <c:numCache>
                <c:formatCode>0.00</c:formatCode>
                <c:ptCount val="3"/>
                <c:pt idx="0">
                  <c:v>112</c:v>
                </c:pt>
                <c:pt idx="1">
                  <c:v>124</c:v>
                </c:pt>
                <c:pt idx="2">
                  <c:v>124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36921864"/>
        <c:axId val="236921472"/>
        <c:axId val="237596672"/>
      </c:line3DChart>
      <c:catAx>
        <c:axId val="236921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921472"/>
        <c:crosses val="autoZero"/>
        <c:auto val="1"/>
        <c:lblAlgn val="ctr"/>
        <c:lblOffset val="100"/>
        <c:noMultiLvlLbl val="0"/>
      </c:catAx>
      <c:valAx>
        <c:axId val="236921472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236921864"/>
        <c:crosses val="autoZero"/>
        <c:crossBetween val="between"/>
      </c:valAx>
      <c:serAx>
        <c:axId val="237596672"/>
        <c:scaling>
          <c:orientation val="minMax"/>
        </c:scaling>
        <c:delete val="1"/>
        <c:axPos val="b"/>
        <c:majorTickMark val="out"/>
        <c:minorTickMark val="none"/>
        <c:tickLblPos val="nextTo"/>
        <c:crossAx val="236921472"/>
        <c:crosses val="autoZero"/>
      </c:ser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/>
              <a:t>0501 - Жилищное хозяйство, тыс.руб</a:t>
            </a:r>
            <a:endParaRPr lang="ru-RU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Лист1!$B$92</c:f>
              <c:strCache>
                <c:ptCount val="1"/>
                <c:pt idx="0">
                  <c:v>2017г.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8804428270113513E-2"/>
                  <c:y val="0.214458771670601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093855073136145"/>
                      <c:h val="0.133292228802956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Лист1!$B$93</c:f>
              <c:numCache>
                <c:formatCode>0.00</c:formatCode>
                <c:ptCount val="1"/>
                <c:pt idx="0">
                  <c:v>154</c:v>
                </c:pt>
              </c:numCache>
            </c:numRef>
          </c:val>
        </c:ser>
        <c:ser>
          <c:idx val="1"/>
          <c:order val="1"/>
          <c:tx>
            <c:strRef>
              <c:f>Лист1!$C$92</c:f>
              <c:strCache>
                <c:ptCount val="1"/>
                <c:pt idx="0">
                  <c:v>2018г.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0244188041219079E-2"/>
                  <c:y val="0.397533264571510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24433911442"/>
                      <c:h val="0.1240984683433211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Лист1!$C$93</c:f>
              <c:numCache>
                <c:formatCode>0.00</c:formatCode>
                <c:ptCount val="1"/>
                <c:pt idx="0">
                  <c:v>154</c:v>
                </c:pt>
              </c:numCache>
            </c:numRef>
          </c:val>
        </c:ser>
        <c:ser>
          <c:idx val="2"/>
          <c:order val="2"/>
          <c:tx>
            <c:strRef>
              <c:f>Лист1!$D$92</c:f>
              <c:strCache>
                <c:ptCount val="1"/>
                <c:pt idx="0">
                  <c:v>2019г.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41236170039106E-2"/>
                  <c:y val="0.211843420796569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07262210971373"/>
                      <c:h val="0.133292228802956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Лист1!$D$93</c:f>
              <c:numCache>
                <c:formatCode>0.00</c:formatCode>
                <c:ptCount val="1"/>
                <c:pt idx="0">
                  <c:v>154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6926568"/>
        <c:axId val="236922256"/>
        <c:axId val="0"/>
      </c:bar3DChart>
      <c:catAx>
        <c:axId val="2369265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6922256"/>
        <c:crosses val="autoZero"/>
        <c:auto val="1"/>
        <c:lblAlgn val="ctr"/>
        <c:lblOffset val="100"/>
        <c:noMultiLvlLbl val="0"/>
      </c:catAx>
      <c:valAx>
        <c:axId val="236922256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236926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/>
              <a:t>0502- Коммунальное хозяйство, тыс.руб</a:t>
            </a:r>
            <a:endParaRPr lang="ru-RU" sz="2000" dirty="0"/>
          </a:p>
        </c:rich>
      </c:tx>
      <c:layout>
        <c:manualLayout>
          <c:xMode val="edge"/>
          <c:yMode val="edge"/>
          <c:x val="0.17635027637674072"/>
          <c:y val="2.42594603405578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Лист1!$B$92</c:f>
              <c:strCache>
                <c:ptCount val="1"/>
                <c:pt idx="0">
                  <c:v>2017г.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898699421815935E-2"/>
                  <c:y val="0.123992797296184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23457650317006"/>
                      <c:h val="0.1207582025841100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Лист1!$B$93</c:f>
              <c:numCache>
                <c:formatCode>0.00</c:formatCode>
                <c:ptCount val="1"/>
                <c:pt idx="0">
                  <c:v>1236.7</c:v>
                </c:pt>
              </c:numCache>
            </c:numRef>
          </c:val>
        </c:ser>
        <c:ser>
          <c:idx val="1"/>
          <c:order val="1"/>
          <c:tx>
            <c:strRef>
              <c:f>Лист1!$C$92</c:f>
              <c:strCache>
                <c:ptCount val="1"/>
                <c:pt idx="0">
                  <c:v>2018г.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8.3560363395254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Лист1!$C$93</c:f>
              <c:numCache>
                <c:formatCode>0.00</c:formatCode>
                <c:ptCount val="1"/>
                <c:pt idx="0">
                  <c:v>847.3</c:v>
                </c:pt>
              </c:numCache>
            </c:numRef>
          </c:val>
        </c:ser>
        <c:ser>
          <c:idx val="2"/>
          <c:order val="2"/>
          <c:tx>
            <c:strRef>
              <c:f>Лист1!$D$92</c:f>
              <c:strCache>
                <c:ptCount val="1"/>
                <c:pt idx="0">
                  <c:v>2019г.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2975399523848413E-2"/>
                  <c:y val="0.161729735603718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Лист1!$D$93</c:f>
              <c:numCache>
                <c:formatCode>0.00</c:formatCode>
                <c:ptCount val="1"/>
                <c:pt idx="0">
                  <c:v>847.3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6926176"/>
        <c:axId val="236923040"/>
        <c:axId val="0"/>
      </c:bar3DChart>
      <c:catAx>
        <c:axId val="2369261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6923040"/>
        <c:crosses val="autoZero"/>
        <c:auto val="1"/>
        <c:lblAlgn val="ctr"/>
        <c:lblOffset val="100"/>
        <c:noMultiLvlLbl val="0"/>
      </c:catAx>
      <c:valAx>
        <c:axId val="236923040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236926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/>
              <a:t>0503 - Благоустройство, тыс.руб</a:t>
            </a:r>
            <a:endParaRPr lang="ru-RU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Лист1!$B$92</c:f>
              <c:strCache>
                <c:ptCount val="1"/>
                <c:pt idx="0">
                  <c:v>2017г.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8804428270113513E-2"/>
                  <c:y val="0.2144587716706016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1113,0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093855073136145"/>
                      <c:h val="0.133292228802956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Лист1!$B$93</c:f>
              <c:numCache>
                <c:formatCode>0.00</c:formatCode>
                <c:ptCount val="1"/>
                <c:pt idx="0">
                  <c:v>154</c:v>
                </c:pt>
              </c:numCache>
            </c:numRef>
          </c:val>
        </c:ser>
        <c:ser>
          <c:idx val="1"/>
          <c:order val="1"/>
          <c:tx>
            <c:strRef>
              <c:f>Лист1!$C$92</c:f>
              <c:strCache>
                <c:ptCount val="1"/>
                <c:pt idx="0">
                  <c:v>2018г.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0244188041219079E-2"/>
                  <c:y val="0.3975332645715106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1113,0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24433911442"/>
                      <c:h val="0.1240984683433211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Лист1!$C$93</c:f>
              <c:numCache>
                <c:formatCode>0.00</c:formatCode>
                <c:ptCount val="1"/>
                <c:pt idx="0">
                  <c:v>154</c:v>
                </c:pt>
              </c:numCache>
            </c:numRef>
          </c:val>
        </c:ser>
        <c:ser>
          <c:idx val="2"/>
          <c:order val="2"/>
          <c:tx>
            <c:strRef>
              <c:f>Лист1!$D$92</c:f>
              <c:strCache>
                <c:ptCount val="1"/>
                <c:pt idx="0">
                  <c:v>2019г.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41236170039106E-2"/>
                  <c:y val="0.2118434207965698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1113,0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07262210971373"/>
                      <c:h val="0.133292228802956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Лист1!$D$93</c:f>
              <c:numCache>
                <c:formatCode>0.00</c:formatCode>
                <c:ptCount val="1"/>
                <c:pt idx="0">
                  <c:v>154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6923432"/>
        <c:axId val="236927352"/>
        <c:axId val="0"/>
      </c:bar3DChart>
      <c:catAx>
        <c:axId val="2369234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6927352"/>
        <c:crosses val="autoZero"/>
        <c:auto val="1"/>
        <c:lblAlgn val="ctr"/>
        <c:lblOffset val="100"/>
        <c:noMultiLvlLbl val="0"/>
      </c:catAx>
      <c:valAx>
        <c:axId val="236927352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236923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Лист1!$B$74</c:f>
              <c:strCache>
                <c:ptCount val="1"/>
                <c:pt idx="0">
                  <c:v>2017г.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3.4669375185062577E-3"/>
                  <c:y val="0.270957334655498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Лист1!$B$75</c:f>
              <c:numCache>
                <c:formatCode>General</c:formatCode>
                <c:ptCount val="1"/>
                <c:pt idx="0">
                  <c:v>1200.5</c:v>
                </c:pt>
              </c:numCache>
            </c:numRef>
          </c:val>
        </c:ser>
        <c:ser>
          <c:idx val="1"/>
          <c:order val="1"/>
          <c:tx>
            <c:strRef>
              <c:f>Лист1!$C$74</c:f>
              <c:strCache>
                <c:ptCount val="1"/>
                <c:pt idx="0">
                  <c:v>2018г.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0.23561507361347719"/>
                </c:manualLayout>
              </c:layout>
              <c:tx>
                <c:rich>
                  <a:bodyPr/>
                  <a:lstStyle/>
                  <a:p>
                    <a:fld id="{B649F1ED-D030-402B-A945-2BD46BA329D4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Лист1!$C$75</c:f>
              <c:numCache>
                <c:formatCode>General</c:formatCode>
                <c:ptCount val="1"/>
                <c:pt idx="0">
                  <c:v>804.9</c:v>
                </c:pt>
              </c:numCache>
            </c:numRef>
          </c:val>
        </c:ser>
        <c:ser>
          <c:idx val="2"/>
          <c:order val="2"/>
          <c:tx>
            <c:strRef>
              <c:f>Лист1!$D$74</c:f>
              <c:strCache>
                <c:ptCount val="1"/>
                <c:pt idx="0">
                  <c:v>2019г.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0.235615073613477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Лист1!$D$75</c:f>
              <c:numCache>
                <c:formatCode>General</c:formatCode>
                <c:ptCount val="1"/>
                <c:pt idx="0">
                  <c:v>804.9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36925392"/>
        <c:axId val="236920688"/>
        <c:axId val="0"/>
      </c:bar3DChart>
      <c:catAx>
        <c:axId val="2369253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6920688"/>
        <c:crosses val="autoZero"/>
        <c:auto val="1"/>
        <c:lblAlgn val="ctr"/>
        <c:lblOffset val="100"/>
        <c:noMultiLvlLbl val="0"/>
      </c:catAx>
      <c:valAx>
        <c:axId val="236920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692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1906390373636508E-2"/>
          <c:y val="9.3368916447948147E-2"/>
          <c:w val="0.976187219252727"/>
          <c:h val="0.726178760689550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Лист1!$B$74</c:f>
              <c:strCache>
                <c:ptCount val="1"/>
                <c:pt idx="0">
                  <c:v>2017г.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0823991248760858E-3"/>
                  <c:y val="0.14227644411115908"/>
                </c:manualLayout>
              </c:layout>
              <c:tx>
                <c:rich>
                  <a:bodyPr/>
                  <a:lstStyle/>
                  <a:p>
                    <a:fld id="{ADB57E80-DE48-4066-BD74-E8F7D0AFCB71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Лист1!$B$75</c:f>
              <c:numCache>
                <c:formatCode>General</c:formatCode>
                <c:ptCount val="1"/>
                <c:pt idx="0">
                  <c:v>63.2</c:v>
                </c:pt>
              </c:numCache>
            </c:numRef>
          </c:val>
        </c:ser>
        <c:ser>
          <c:idx val="1"/>
          <c:order val="1"/>
          <c:tx>
            <c:strRef>
              <c:f>Лист1!$C$74</c:f>
              <c:strCache>
                <c:ptCount val="1"/>
                <c:pt idx="0">
                  <c:v>2018г.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2.1647982497520922E-3"/>
                  <c:y val="0.19118397177436991"/>
                </c:manualLayout>
              </c:layout>
              <c:tx>
                <c:rich>
                  <a:bodyPr/>
                  <a:lstStyle/>
                  <a:p>
                    <a:fld id="{706036EB-4FED-4CCD-996E-4F894DE4BE63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Лист1!$C$75</c:f>
              <c:numCache>
                <c:formatCode>General</c:formatCode>
                <c:ptCount val="1"/>
                <c:pt idx="0">
                  <c:v>42.4</c:v>
                </c:pt>
              </c:numCache>
            </c:numRef>
          </c:val>
        </c:ser>
        <c:ser>
          <c:idx val="2"/>
          <c:order val="2"/>
          <c:tx>
            <c:strRef>
              <c:f>Лист1!$D$74</c:f>
              <c:strCache>
                <c:ptCount val="1"/>
                <c:pt idx="0">
                  <c:v>2019г.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2.1647982497521715E-3"/>
                  <c:y val="0.19563011065284372"/>
                </c:manualLayout>
              </c:layout>
              <c:tx>
                <c:rich>
                  <a:bodyPr/>
                  <a:lstStyle/>
                  <a:p>
                    <a:fld id="{4BC189EE-558E-42C0-9ED6-CC33FAB17557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Лист1!$D$75</c:f>
              <c:numCache>
                <c:formatCode>General</c:formatCode>
                <c:ptCount val="1"/>
                <c:pt idx="0">
                  <c:v>42.4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36923824"/>
        <c:axId val="236921080"/>
        <c:axId val="0"/>
      </c:bar3DChart>
      <c:catAx>
        <c:axId val="2369238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6921080"/>
        <c:crosses val="autoZero"/>
        <c:auto val="1"/>
        <c:lblAlgn val="ctr"/>
        <c:lblOffset val="100"/>
        <c:noMultiLvlLbl val="0"/>
      </c:catAx>
      <c:valAx>
        <c:axId val="2369210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692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29113851768422844"/>
          <c:y val="0.83552506974661556"/>
          <c:w val="0.41988767765301777"/>
          <c:h val="0.128905819225594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5623092061325222E-3"/>
                  <c:y val="-8.6237196879894632E-17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1000,00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155323719490604E-2"/>
                  <c:y val="0"/>
                </c:manualLayout>
              </c:layout>
              <c:tx>
                <c:rich>
                  <a:bodyPr/>
                  <a:lstStyle/>
                  <a:p>
                    <a:fld id="{D0088003-3294-43BC-9635-E34D22375AE6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,00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6478330556346892E-2"/>
                  <c:y val="0"/>
                </c:manualLayout>
              </c:layout>
              <c:tx>
                <c:rich>
                  <a:bodyPr/>
                  <a:lstStyle/>
                  <a:p>
                    <a:fld id="{044E1D7F-901D-44B3-847F-E86E5C95FAC5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,00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Лист1!$B$4:$D$4</c:f>
              <c:strCache>
                <c:ptCount val="3"/>
                <c:pt idx="0">
                  <c:v>Уличное освещение </c:v>
                </c:pt>
                <c:pt idx="1">
                  <c:v>Содержание тротуаров в зимний период</c:v>
                </c:pt>
                <c:pt idx="2">
                  <c:v>Благоустройство в летний период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1000</c:v>
                </c:pt>
                <c:pt idx="1">
                  <c:v>100</c:v>
                </c:pt>
                <c:pt idx="2">
                  <c:v>13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236925000"/>
        <c:axId val="236925784"/>
      </c:barChart>
      <c:catAx>
        <c:axId val="236925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925784"/>
        <c:crosses val="autoZero"/>
        <c:auto val="1"/>
        <c:lblAlgn val="ctr"/>
        <c:lblOffset val="100"/>
        <c:noMultiLvlLbl val="0"/>
      </c:catAx>
      <c:valAx>
        <c:axId val="23692578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925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 smtClean="0"/>
              <a:t>Проведение мероприятий по старшему поколению, молодежной политике и культуре, тыс.руб.</a:t>
            </a:r>
            <a:endParaRPr lang="ru-RU" sz="1800" dirty="0"/>
          </a:p>
        </c:rich>
      </c:tx>
      <c:layout>
        <c:manualLayout>
          <c:xMode val="edge"/>
          <c:yMode val="edge"/>
          <c:x val="0.1004024393271499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6486837587552803"/>
          <c:y val="0.102078939533106"/>
          <c:w val="0.71153819846546473"/>
          <c:h val="0.866949687814327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Лист1!$B$92</c:f>
              <c:strCache>
                <c:ptCount val="1"/>
                <c:pt idx="0">
                  <c:v>2019г.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softEdge rad="127000"/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Лист1!$B$93</c:f>
              <c:numCache>
                <c:formatCode>0.00</c:formatCode>
                <c:ptCount val="1"/>
                <c:pt idx="0">
                  <c:v>216.2</c:v>
                </c:pt>
              </c:numCache>
            </c:numRef>
          </c:val>
        </c:ser>
        <c:ser>
          <c:idx val="1"/>
          <c:order val="1"/>
          <c:tx>
            <c:strRef>
              <c:f>Лист1!$C$92</c:f>
              <c:strCache>
                <c:ptCount val="1"/>
                <c:pt idx="0">
                  <c:v>2018г.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softEdge rad="127000"/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Лист1!$C$93</c:f>
              <c:numCache>
                <c:formatCode>0.00</c:formatCode>
                <c:ptCount val="1"/>
                <c:pt idx="0">
                  <c:v>216.2</c:v>
                </c:pt>
              </c:numCache>
            </c:numRef>
          </c:val>
        </c:ser>
        <c:ser>
          <c:idx val="2"/>
          <c:order val="2"/>
          <c:tx>
            <c:strRef>
              <c:f>Лист1!$D$92</c:f>
              <c:strCache>
                <c:ptCount val="1"/>
                <c:pt idx="0">
                  <c:v>2017г.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softEdge rad="127000"/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Лист1!$D$93</c:f>
              <c:numCache>
                <c:formatCode>0.00</c:formatCode>
                <c:ptCount val="1"/>
                <c:pt idx="0">
                  <c:v>216.2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238654280"/>
        <c:axId val="238654672"/>
      </c:barChart>
      <c:catAx>
        <c:axId val="2386542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8654672"/>
        <c:crosses val="autoZero"/>
        <c:auto val="1"/>
        <c:lblAlgn val="ctr"/>
        <c:lblOffset val="100"/>
        <c:noMultiLvlLbl val="0"/>
      </c:catAx>
      <c:valAx>
        <c:axId val="2386546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38654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3.2172853171373555E-2"/>
          <c:y val="0.10386588056375534"/>
          <c:w val="0.27988237402216909"/>
          <c:h val="0.839144844264099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/>
              <a:t>Структура доходов</a:t>
            </a:r>
            <a:endParaRPr lang="ru-RU" sz="2000" dirty="0"/>
          </a:p>
        </c:rich>
      </c:tx>
      <c:layout>
        <c:manualLayout>
          <c:xMode val="edge"/>
          <c:yMode val="edge"/>
          <c:x val="0.30022900262467189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596925888296226E-2"/>
          <c:y val="0.18816993317851907"/>
          <c:w val="0.85779111280444786"/>
          <c:h val="0.6711070987480718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Лист1!$B$4</c:f>
              <c:strCache>
                <c:ptCount val="1"/>
                <c:pt idx="0">
                  <c:v>2017г.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2401433691756271E-3"/>
                  <c:y val="5.2403468922875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8405017921146947E-3"/>
                  <c:y val="2.7580773117302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5.7919623546335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Лист1!$A$5:$A$7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Безвозмездное поступление</c:v>
                </c:pt>
              </c:strCache>
            </c:strRef>
          </c:cat>
          <c:val>
            <c:numRef>
              <c:f>Лист1!$B$5:$B$7</c:f>
              <c:numCache>
                <c:formatCode>0.00</c:formatCode>
                <c:ptCount val="3"/>
                <c:pt idx="0">
                  <c:v>14597</c:v>
                </c:pt>
                <c:pt idx="1">
                  <c:v>2436</c:v>
                </c:pt>
                <c:pt idx="2">
                  <c:v>16878</c:v>
                </c:pt>
              </c:numCache>
            </c:numRef>
          </c:val>
        </c:ser>
        <c:ser>
          <c:idx val="1"/>
          <c:order val="1"/>
          <c:tx>
            <c:strRef>
              <c:f>Лист1!$C$4</c:f>
              <c:strCache>
                <c:ptCount val="1"/>
                <c:pt idx="0">
                  <c:v>2018г.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4.1068820671032238E-17"/>
                  <c:y val="4.4129236987684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080645161290241E-2"/>
                  <c:y val="2.2064618493842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281362007168375E-2"/>
                  <c:y val="4.6887314299414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Лист1!$A$5:$A$7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Безвозмездное поступление</c:v>
                </c:pt>
              </c:strCache>
            </c:strRef>
          </c:cat>
          <c:val>
            <c:numRef>
              <c:f>Лист1!$C$5:$C$7</c:f>
              <c:numCache>
                <c:formatCode>0.00</c:formatCode>
                <c:ptCount val="3"/>
                <c:pt idx="0">
                  <c:v>14807</c:v>
                </c:pt>
                <c:pt idx="1">
                  <c:v>2488.5</c:v>
                </c:pt>
                <c:pt idx="2">
                  <c:v>10100</c:v>
                </c:pt>
              </c:numCache>
            </c:numRef>
          </c:val>
        </c:ser>
        <c:ser>
          <c:idx val="2"/>
          <c:order val="2"/>
          <c:tx>
            <c:strRef>
              <c:f>Лист1!$D$4</c:f>
              <c:strCache>
                <c:ptCount val="1"/>
                <c:pt idx="0">
                  <c:v>2019г.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6003584229391088E-3"/>
                  <c:y val="3.5855005052493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200716845878136E-3"/>
                  <c:y val="4.4129236987684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080645161290241E-2"/>
                  <c:y val="4.4129236987684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Лист1!$A$5:$A$7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Безвозмездное поступление</c:v>
                </c:pt>
              </c:strCache>
            </c:strRef>
          </c:cat>
          <c:val>
            <c:numRef>
              <c:f>Лист1!$D$5:$D$7</c:f>
              <c:numCache>
                <c:formatCode>0.00</c:formatCode>
                <c:ptCount val="3"/>
                <c:pt idx="0">
                  <c:v>14948</c:v>
                </c:pt>
                <c:pt idx="1">
                  <c:v>2488.5</c:v>
                </c:pt>
                <c:pt idx="2">
                  <c:v>10032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2907184"/>
        <c:axId val="202899736"/>
        <c:axId val="206015536"/>
      </c:bar3DChart>
      <c:catAx>
        <c:axId val="20290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899736"/>
        <c:crosses val="autoZero"/>
        <c:auto val="1"/>
        <c:lblAlgn val="ctr"/>
        <c:lblOffset val="100"/>
        <c:noMultiLvlLbl val="0"/>
      </c:catAx>
      <c:valAx>
        <c:axId val="202899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907184"/>
        <c:crosses val="autoZero"/>
        <c:crossBetween val="between"/>
      </c:valAx>
      <c:serAx>
        <c:axId val="20601553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899736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tx1"/>
                </a:solidFill>
              </a:rPr>
              <a:t>Подведомственное учреждение МКУК «КДЦ «Лидер»</a:t>
            </a:r>
            <a:r>
              <a:rPr lang="ru-RU" baseline="0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area3DChart>
        <c:grouping val="stack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>
              <a:noFill/>
            </a:ln>
            <a:effectLst>
              <a:innerShdw dist="12700" dir="16200000">
                <a:schemeClr val="lt1"/>
              </a:innerShdw>
            </a:effectLst>
            <a:sp3d/>
          </c:spPr>
          <c:dLbls>
            <c:dLbl>
              <c:idx val="0"/>
              <c:spPr>
                <a:solidFill>
                  <a:schemeClr val="accent1">
                    <a:lumMod val="5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Лист1!$B$92:$D$92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Лист1!$B$93:$D$93</c:f>
              <c:numCache>
                <c:formatCode>0.00</c:formatCode>
                <c:ptCount val="3"/>
                <c:pt idx="0">
                  <c:v>13649.1</c:v>
                </c:pt>
                <c:pt idx="1">
                  <c:v>7649</c:v>
                </c:pt>
                <c:pt idx="2">
                  <c:v>7649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38656632"/>
        <c:axId val="238657808"/>
        <c:axId val="0"/>
      </c:area3DChart>
      <c:catAx>
        <c:axId val="238656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657808"/>
        <c:crosses val="autoZero"/>
        <c:auto val="1"/>
        <c:lblAlgn val="ctr"/>
        <c:lblOffset val="100"/>
        <c:noMultiLvlLbl val="0"/>
      </c:catAx>
      <c:valAx>
        <c:axId val="238657808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6566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Лист1!$B$5</c:f>
              <c:strCache>
                <c:ptCount val="1"/>
                <c:pt idx="0">
                  <c:v>2019г.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3.3333336067366652E-2"/>
                  <c:y val="1.481481697503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1250002563156382E-2"/>
                  <c:y val="1.1111112731279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8033683402E-2"/>
                  <c:y val="1.6666669096918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9166669058945952E-2"/>
                  <c:y val="7.40740848751946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708334785788614E-2"/>
                  <c:y val="5.5555563656395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9791668289999041E-2"/>
                  <c:y val="9.2592606093992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2916668546314679E-2"/>
                  <c:y val="9.25926060939933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395833529841989E-2"/>
                  <c:y val="9.25926060939933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3.6458336323682443E-2"/>
                  <c:y val="2.4074077584438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Лист1!$A$6:$A$14</c:f>
              <c:strCache>
                <c:ptCount val="9"/>
                <c:pt idx="0">
                  <c:v>Безвозмездные поступления </c:v>
                </c:pt>
                <c:pt idx="1">
                  <c:v>Доходы от продажи материальных и нематериальных активов</c:v>
                </c:pt>
                <c:pt idx="2">
                  <c:v>Доходы от оказания платных услуг</c:v>
                </c:pt>
                <c:pt idx="3">
                  <c:v>Доходы от использования имущества, находящегося в государственной и муниципальной собственности</c:v>
                </c:pt>
                <c:pt idx="4">
                  <c:v>Государственная пошлина</c:v>
                </c:pt>
                <c:pt idx="5">
                  <c:v>Земельный налог</c:v>
                </c:pt>
                <c:pt idx="6">
                  <c:v>Налог на имущество физических лиц</c:v>
                </c:pt>
                <c:pt idx="7">
                  <c:v>Налог на товары (работы, услуги)</c:v>
                </c:pt>
                <c:pt idx="8">
                  <c:v>Налог на доходы физических лиц</c:v>
                </c:pt>
              </c:strCache>
            </c:strRef>
          </c:cat>
          <c:val>
            <c:numRef>
              <c:f>Лист1!$B$6:$B$14</c:f>
              <c:numCache>
                <c:formatCode>0.00</c:formatCode>
                <c:ptCount val="9"/>
                <c:pt idx="0">
                  <c:v>10032</c:v>
                </c:pt>
                <c:pt idx="1">
                  <c:v>67.5</c:v>
                </c:pt>
                <c:pt idx="2">
                  <c:v>616</c:v>
                </c:pt>
                <c:pt idx="3">
                  <c:v>1805</c:v>
                </c:pt>
                <c:pt idx="4">
                  <c:v>24</c:v>
                </c:pt>
                <c:pt idx="5">
                  <c:v>352</c:v>
                </c:pt>
                <c:pt idx="6">
                  <c:v>250</c:v>
                </c:pt>
                <c:pt idx="7">
                  <c:v>2272</c:v>
                </c:pt>
                <c:pt idx="8">
                  <c:v>12050</c:v>
                </c:pt>
              </c:numCache>
            </c:numRef>
          </c:val>
        </c:ser>
        <c:ser>
          <c:idx val="1"/>
          <c:order val="1"/>
          <c:tx>
            <c:strRef>
              <c:f>Лист1!$C$5</c:f>
              <c:strCache>
                <c:ptCount val="1"/>
                <c:pt idx="0">
                  <c:v>2018г.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2">
                  <a:lumMod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3.229166931526159E-2"/>
                  <c:y val="-1.358009201540388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0833355547355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583334529472976E-2"/>
                  <c:y val="3.70370424375959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9166669058945952E-2"/>
                  <c:y val="-3.70370424375973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625001281578191E-2"/>
                  <c:y val="-3.70370424375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0833335042104328E-2"/>
                  <c:y val="7.40740848751939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2916668546314679E-2"/>
                  <c:y val="-6.790046007701944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6041668802630317E-2"/>
                  <c:y val="-3.70370424375976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3.8541669827892866E-2"/>
                  <c:y val="1.8518521218798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2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Лист1!$A$6:$A$14</c:f>
              <c:strCache>
                <c:ptCount val="9"/>
                <c:pt idx="0">
                  <c:v>Безвозмездные поступления </c:v>
                </c:pt>
                <c:pt idx="1">
                  <c:v>Доходы от продажи материальных и нематериальных активов</c:v>
                </c:pt>
                <c:pt idx="2">
                  <c:v>Доходы от оказания платных услуг</c:v>
                </c:pt>
                <c:pt idx="3">
                  <c:v>Доходы от использования имущества, находящегося в государственной и муниципальной собственности</c:v>
                </c:pt>
                <c:pt idx="4">
                  <c:v>Государственная пошлина</c:v>
                </c:pt>
                <c:pt idx="5">
                  <c:v>Земельный налог</c:v>
                </c:pt>
                <c:pt idx="6">
                  <c:v>Налог на имущество физических лиц</c:v>
                </c:pt>
                <c:pt idx="7">
                  <c:v>Налог на товары (работы, услуги)</c:v>
                </c:pt>
                <c:pt idx="8">
                  <c:v>Налог на доходы физических лиц</c:v>
                </c:pt>
              </c:strCache>
            </c:strRef>
          </c:cat>
          <c:val>
            <c:numRef>
              <c:f>Лист1!$C$6:$C$14</c:f>
              <c:numCache>
                <c:formatCode>0.00</c:formatCode>
                <c:ptCount val="9"/>
                <c:pt idx="0">
                  <c:v>10100</c:v>
                </c:pt>
                <c:pt idx="1">
                  <c:v>67.5</c:v>
                </c:pt>
                <c:pt idx="2">
                  <c:v>616</c:v>
                </c:pt>
                <c:pt idx="3">
                  <c:v>1805</c:v>
                </c:pt>
                <c:pt idx="4">
                  <c:v>24</c:v>
                </c:pt>
                <c:pt idx="5">
                  <c:v>352</c:v>
                </c:pt>
                <c:pt idx="6">
                  <c:v>245</c:v>
                </c:pt>
                <c:pt idx="7">
                  <c:v>2186</c:v>
                </c:pt>
                <c:pt idx="8">
                  <c:v>12000</c:v>
                </c:pt>
              </c:numCache>
            </c:numRef>
          </c:val>
        </c:ser>
        <c:ser>
          <c:idx val="2"/>
          <c:order val="2"/>
          <c:tx>
            <c:strRef>
              <c:f>Лист1!$D$5</c:f>
              <c:strCache>
                <c:ptCount val="1"/>
                <c:pt idx="0">
                  <c:v>2017г.</c:v>
                </c:pt>
              </c:strCache>
            </c:strRef>
          </c:tx>
          <c:spPr>
            <a:solidFill>
              <a:schemeClr val="accent3">
                <a:alpha val="88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3">
                  <a:lumMod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7.2916672647364879E-3"/>
                  <c:y val="-3.8888894559477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1666690589458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625001281578191E-2"/>
                  <c:y val="-5.5555563656395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9166669058945875E-2"/>
                  <c:y val="-1.4814816975039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625001281578191E-2"/>
                  <c:y val="-1.1111112731279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9791668289998964E-2"/>
                  <c:y val="-7.40740848751946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395833529841989E-2"/>
                  <c:y val="-9.25926060939936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9166669058945952E-2"/>
                  <c:y val="-1.481481697503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0625003332103289E-2"/>
                  <c:y val="-2.0370373340678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3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Лист1!$A$6:$A$14</c:f>
              <c:strCache>
                <c:ptCount val="9"/>
                <c:pt idx="0">
                  <c:v>Безвозмездные поступления </c:v>
                </c:pt>
                <c:pt idx="1">
                  <c:v>Доходы от продажи материальных и нематериальных активов</c:v>
                </c:pt>
                <c:pt idx="2">
                  <c:v>Доходы от оказания платных услуг</c:v>
                </c:pt>
                <c:pt idx="3">
                  <c:v>Доходы от использования имущества, находящегося в государственной и муниципальной собственности</c:v>
                </c:pt>
                <c:pt idx="4">
                  <c:v>Государственная пошлина</c:v>
                </c:pt>
                <c:pt idx="5">
                  <c:v>Земельный налог</c:v>
                </c:pt>
                <c:pt idx="6">
                  <c:v>Налог на имущество физических лиц</c:v>
                </c:pt>
                <c:pt idx="7">
                  <c:v>Налог на товары (работы, услуги)</c:v>
                </c:pt>
                <c:pt idx="8">
                  <c:v>Налог на доходы физических лиц</c:v>
                </c:pt>
              </c:strCache>
            </c:strRef>
          </c:cat>
          <c:val>
            <c:numRef>
              <c:f>Лист1!$D$6:$D$14</c:f>
              <c:numCache>
                <c:formatCode>0.00</c:formatCode>
                <c:ptCount val="9"/>
                <c:pt idx="0">
                  <c:v>16878</c:v>
                </c:pt>
                <c:pt idx="1">
                  <c:v>65</c:v>
                </c:pt>
                <c:pt idx="2">
                  <c:v>616</c:v>
                </c:pt>
                <c:pt idx="3">
                  <c:v>1755</c:v>
                </c:pt>
                <c:pt idx="4">
                  <c:v>24</c:v>
                </c:pt>
                <c:pt idx="5">
                  <c:v>350</c:v>
                </c:pt>
                <c:pt idx="6">
                  <c:v>240</c:v>
                </c:pt>
                <c:pt idx="7">
                  <c:v>2083</c:v>
                </c:pt>
                <c:pt idx="8">
                  <c:v>11900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202905224"/>
        <c:axId val="202900520"/>
        <c:axId val="0"/>
      </c:bar3DChart>
      <c:catAx>
        <c:axId val="202905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900520"/>
        <c:crosses val="autoZero"/>
        <c:auto val="1"/>
        <c:lblAlgn val="ctr"/>
        <c:lblOffset val="100"/>
        <c:noMultiLvlLbl val="0"/>
      </c:catAx>
      <c:valAx>
        <c:axId val="202900520"/>
        <c:scaling>
          <c:orientation val="minMax"/>
        </c:scaling>
        <c:delete val="1"/>
        <c:axPos val="b"/>
        <c:numFmt formatCode="0.00" sourceLinked="1"/>
        <c:majorTickMark val="out"/>
        <c:minorTickMark val="none"/>
        <c:tickLblPos val="nextTo"/>
        <c:crossAx val="202905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Лист1!$B$28</c:f>
              <c:strCache>
                <c:ptCount val="1"/>
                <c:pt idx="0">
                  <c:v>2017г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Лист1!$A$29:$A$32</c:f>
              <c:strCache>
                <c:ptCount val="4"/>
                <c:pt idx="0">
                  <c:v>0102 Функицианирование высшего  должностного лица субъекта РФ и муниципального образования</c:v>
                </c:pt>
                <c:pt idx="1">
                  <c:v>0104 Функицианирование Правительства  РФ, высших исполняющих органов гос. власти субъектов РФ, местных администраций</c:v>
                </c:pt>
                <c:pt idx="2">
                  <c:v>0111 Резервный фонд</c:v>
                </c:pt>
                <c:pt idx="3">
                  <c:v>0113 Другие общегосударственные вопросы</c:v>
                </c:pt>
              </c:strCache>
            </c:strRef>
          </c:cat>
          <c:val>
            <c:numRef>
              <c:f>Лист1!$B$29:$B$32</c:f>
              <c:numCache>
                <c:formatCode>0.00</c:formatCode>
                <c:ptCount val="4"/>
                <c:pt idx="0">
                  <c:v>2630</c:v>
                </c:pt>
                <c:pt idx="1">
                  <c:v>7155.5</c:v>
                </c:pt>
                <c:pt idx="2">
                  <c:v>54</c:v>
                </c:pt>
                <c:pt idx="3">
                  <c:v>496.5</c:v>
                </c:pt>
              </c:numCache>
            </c:numRef>
          </c:val>
        </c:ser>
        <c:ser>
          <c:idx val="1"/>
          <c:order val="1"/>
          <c:tx>
            <c:strRef>
              <c:f>Лист1!$C$28</c:f>
              <c:strCache>
                <c:ptCount val="1"/>
                <c:pt idx="0">
                  <c:v>2018г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Лист1!$A$29:$A$32</c:f>
              <c:strCache>
                <c:ptCount val="4"/>
                <c:pt idx="0">
                  <c:v>0102 Функицианирование высшего  должностного лица субъекта РФ и муниципального образования</c:v>
                </c:pt>
                <c:pt idx="1">
                  <c:v>0104 Функицианирование Правительства  РФ, высших исполняющих органов гос. власти субъектов РФ, местных администраций</c:v>
                </c:pt>
                <c:pt idx="2">
                  <c:v>0111 Резервный фонд</c:v>
                </c:pt>
                <c:pt idx="3">
                  <c:v>0113 Другие общегосударственные вопросы</c:v>
                </c:pt>
              </c:strCache>
            </c:strRef>
          </c:cat>
          <c:val>
            <c:numRef>
              <c:f>Лист1!$C$29:$C$32</c:f>
              <c:numCache>
                <c:formatCode>0.00</c:formatCode>
                <c:ptCount val="4"/>
                <c:pt idx="0">
                  <c:v>2630</c:v>
                </c:pt>
                <c:pt idx="1">
                  <c:v>7155.5</c:v>
                </c:pt>
                <c:pt idx="2">
                  <c:v>54</c:v>
                </c:pt>
                <c:pt idx="3">
                  <c:v>360.6</c:v>
                </c:pt>
              </c:numCache>
            </c:numRef>
          </c:val>
        </c:ser>
        <c:ser>
          <c:idx val="2"/>
          <c:order val="2"/>
          <c:tx>
            <c:strRef>
              <c:f>Лист1!$D$28</c:f>
              <c:strCache>
                <c:ptCount val="1"/>
                <c:pt idx="0">
                  <c:v>2019г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Лист1!$A$29:$A$32</c:f>
              <c:strCache>
                <c:ptCount val="4"/>
                <c:pt idx="0">
                  <c:v>0102 Функицианирование высшего  должностного лица субъекта РФ и муниципального образования</c:v>
                </c:pt>
                <c:pt idx="1">
                  <c:v>0104 Функицианирование Правительства  РФ, высших исполняющих органов гос. власти субъектов РФ, местных администраций</c:v>
                </c:pt>
                <c:pt idx="2">
                  <c:v>0111 Резервный фонд</c:v>
                </c:pt>
                <c:pt idx="3">
                  <c:v>0113 Другие общегосударственные вопросы</c:v>
                </c:pt>
              </c:strCache>
            </c:strRef>
          </c:cat>
          <c:val>
            <c:numRef>
              <c:f>Лист1!$D$29:$D$32</c:f>
              <c:numCache>
                <c:formatCode>0.00</c:formatCode>
                <c:ptCount val="4"/>
                <c:pt idx="0">
                  <c:v>2630</c:v>
                </c:pt>
                <c:pt idx="1">
                  <c:v>7155.5</c:v>
                </c:pt>
                <c:pt idx="2">
                  <c:v>54</c:v>
                </c:pt>
                <c:pt idx="3">
                  <c:v>360.6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2901304"/>
        <c:axId val="236277184"/>
        <c:axId val="236000496"/>
      </c:bar3DChart>
      <c:catAx>
        <c:axId val="202901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277184"/>
        <c:crosses val="autoZero"/>
        <c:auto val="0"/>
        <c:lblAlgn val="ctr"/>
        <c:lblOffset val="100"/>
        <c:tickLblSkip val="1"/>
        <c:noMultiLvlLbl val="0"/>
      </c:catAx>
      <c:valAx>
        <c:axId val="236277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901304"/>
        <c:crosses val="autoZero"/>
        <c:crossBetween val="between"/>
      </c:valAx>
      <c:serAx>
        <c:axId val="23600049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277184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РАЗДЕЛ 02 «НАЦИОНАЛЬНАЯ ОБОРОНА (МОБИЛИЗАЦИОННАЯ И ВНЕВОЙСКОВАЯ ПОДГОТОВКА ), ТЫС.РУБ.</a:t>
            </a:r>
            <a:endParaRPr lang="ru-RU" dirty="0"/>
          </a:p>
        </c:rich>
      </c:tx>
      <c:layout>
        <c:manualLayout>
          <c:xMode val="edge"/>
          <c:yMode val="edge"/>
          <c:x val="8.0546106440299886E-2"/>
          <c:y val="0"/>
        </c:manualLayout>
      </c:layout>
      <c:overlay val="0"/>
      <c:spPr>
        <a:solidFill>
          <a:schemeClr val="bg2">
            <a:lumMod val="7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486325867297675E-2"/>
          <c:y val="0.1184821883904523"/>
          <c:w val="0.92377291488175373"/>
          <c:h val="0.79392240142929194"/>
        </c:manualLayout>
      </c:layout>
      <c:bar3DChart>
        <c:barDir val="col"/>
        <c:grouping val="standard"/>
        <c:varyColors val="0"/>
        <c:ser>
          <c:idx val="0"/>
          <c:order val="0"/>
          <c:spPr>
            <a:gradFill>
              <a:gsLst>
                <a:gs pos="100000">
                  <a:schemeClr val="accent1">
                    <a:alpha val="0"/>
                  </a:schemeClr>
                </a:gs>
                <a:gs pos="50000">
                  <a:schemeClr val="accent1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Лист1!$B$53:$D$53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Лист1!$B$54:$D$54</c:f>
              <c:numCache>
                <c:formatCode>General</c:formatCode>
                <c:ptCount val="3"/>
                <c:pt idx="0">
                  <c:v>378.2</c:v>
                </c:pt>
                <c:pt idx="1">
                  <c:v>378.2</c:v>
                </c:pt>
                <c:pt idx="2">
                  <c:v>378.2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236272088"/>
        <c:axId val="236275224"/>
        <c:axId val="235995408"/>
      </c:bar3DChart>
      <c:catAx>
        <c:axId val="236272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275224"/>
        <c:crosses val="autoZero"/>
        <c:auto val="1"/>
        <c:lblAlgn val="ctr"/>
        <c:lblOffset val="100"/>
        <c:noMultiLvlLbl val="0"/>
      </c:catAx>
      <c:valAx>
        <c:axId val="236275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272088"/>
        <c:crosses val="autoZero"/>
        <c:crossBetween val="between"/>
      </c:valAx>
      <c:serAx>
        <c:axId val="23599540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275224"/>
        <c:crosses val="autoZero"/>
      </c:ser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РАЗДЕЛ 03 «НАЦИОНАЛЬНАЯ БЕЗОПАСНОСТЬ И </a:t>
            </a:r>
            <a:r>
              <a:rPr lang="ru-RU" dirty="0" err="1" smtClean="0"/>
              <a:t>ПРАВОоХРАНИТЕЛЬНАЯ</a:t>
            </a:r>
            <a:r>
              <a:rPr lang="ru-RU" dirty="0" smtClean="0"/>
              <a:t> ДЕЯТЕЛЬНОСТЬ», ТЫС.РУБ.</a:t>
            </a:r>
            <a:endParaRPr lang="ru-RU" dirty="0"/>
          </a:p>
        </c:rich>
      </c:tx>
      <c:layout>
        <c:manualLayout>
          <c:xMode val="edge"/>
          <c:yMode val="edge"/>
          <c:x val="0.18528606677144804"/>
          <c:y val="0"/>
        </c:manualLayout>
      </c:layout>
      <c:overlay val="0"/>
      <c:spPr>
        <a:solidFill>
          <a:schemeClr val="bg2">
            <a:lumMod val="7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9574250422212361E-2"/>
          <c:y val="8.3066916250099876E-2"/>
          <c:w val="0.916925787077979"/>
          <c:h val="0.85906583941923009"/>
        </c:manualLayout>
      </c:layout>
      <c:bar3DChart>
        <c:barDir val="col"/>
        <c:grouping val="standard"/>
        <c:varyColors val="0"/>
        <c:ser>
          <c:idx val="0"/>
          <c:order val="0"/>
          <c:spPr>
            <a:gradFill>
              <a:gsLst>
                <a:gs pos="100000">
                  <a:schemeClr val="accent1">
                    <a:alpha val="0"/>
                  </a:schemeClr>
                </a:gs>
                <a:gs pos="50000">
                  <a:schemeClr val="accent1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Лист1!$B$53:$D$53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Лист1!$B$54:$D$54</c:f>
              <c:numCache>
                <c:formatCode>General</c:formatCode>
                <c:ptCount val="3"/>
                <c:pt idx="0">
                  <c:v>332.7</c:v>
                </c:pt>
                <c:pt idx="1">
                  <c:v>332.7</c:v>
                </c:pt>
                <c:pt idx="2">
                  <c:v>332.7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236273656"/>
        <c:axId val="236276792"/>
        <c:axId val="235997104"/>
      </c:bar3DChart>
      <c:catAx>
        <c:axId val="236273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276792"/>
        <c:crosses val="autoZero"/>
        <c:auto val="1"/>
        <c:lblAlgn val="ctr"/>
        <c:lblOffset val="100"/>
        <c:noMultiLvlLbl val="0"/>
      </c:catAx>
      <c:valAx>
        <c:axId val="236276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273656"/>
        <c:crosses val="autoZero"/>
        <c:crossBetween val="between"/>
      </c:valAx>
      <c:serAx>
        <c:axId val="23599710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276792"/>
        <c:crosses val="autoZero"/>
      </c:ser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Раздел 04 «Национальная экономика» 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all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Лист1!$B$64</c:f>
              <c:strCache>
                <c:ptCount val="1"/>
                <c:pt idx="0">
                  <c:v>2017г.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Лист1!$A$65:$A$67</c:f>
              <c:strCache>
                <c:ptCount val="3"/>
                <c:pt idx="0">
                  <c:v>0409 Дорожное хозяйство</c:v>
                </c:pt>
                <c:pt idx="1">
                  <c:v>0410 Связь и информатика</c:v>
                </c:pt>
                <c:pt idx="2">
                  <c:v>0412 Другие вопросы в области национальной экономики</c:v>
                </c:pt>
              </c:strCache>
            </c:strRef>
          </c:cat>
          <c:val>
            <c:numRef>
              <c:f>Лист1!$B$65:$B$67</c:f>
              <c:numCache>
                <c:formatCode>General</c:formatCode>
                <c:ptCount val="3"/>
                <c:pt idx="0">
                  <c:v>2562.1</c:v>
                </c:pt>
                <c:pt idx="1">
                  <c:v>88</c:v>
                </c:pt>
                <c:pt idx="2">
                  <c:v>112</c:v>
                </c:pt>
              </c:numCache>
            </c:numRef>
          </c:val>
        </c:ser>
        <c:ser>
          <c:idx val="1"/>
          <c:order val="1"/>
          <c:tx>
            <c:strRef>
              <c:f>Лист1!$C$64</c:f>
              <c:strCache>
                <c:ptCount val="1"/>
                <c:pt idx="0">
                  <c:v>2018г.</c:v>
                </c:pt>
              </c:strCache>
            </c:strRef>
          </c:tx>
          <c:spPr>
            <a:solidFill>
              <a:schemeClr val="accent2">
                <a:alpha val="88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2">
                  <a:lumMod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4.0625003332103254E-2"/>
                  <c:y val="-7.40740740740737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2">
                  <a:lumMod val="5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Лист1!$A$65:$A$67</c:f>
              <c:strCache>
                <c:ptCount val="3"/>
                <c:pt idx="0">
                  <c:v>0409 Дорожное хозяйство</c:v>
                </c:pt>
                <c:pt idx="1">
                  <c:v>0410 Связь и информатика</c:v>
                </c:pt>
                <c:pt idx="2">
                  <c:v>0412 Другие вопросы в области национальной экономики</c:v>
                </c:pt>
              </c:strCache>
            </c:strRef>
          </c:cat>
          <c:val>
            <c:numRef>
              <c:f>Лист1!$C$65:$C$67</c:f>
              <c:numCache>
                <c:formatCode>General</c:formatCode>
                <c:ptCount val="3"/>
                <c:pt idx="0">
                  <c:v>2587</c:v>
                </c:pt>
                <c:pt idx="1">
                  <c:v>88</c:v>
                </c:pt>
                <c:pt idx="2">
                  <c:v>124</c:v>
                </c:pt>
              </c:numCache>
            </c:numRef>
          </c:val>
        </c:ser>
        <c:ser>
          <c:idx val="2"/>
          <c:order val="2"/>
          <c:tx>
            <c:strRef>
              <c:f>Лист1!$D$64</c:f>
              <c:strCache>
                <c:ptCount val="1"/>
                <c:pt idx="0">
                  <c:v>2019г.</c:v>
                </c:pt>
              </c:strCache>
            </c:strRef>
          </c:tx>
          <c:spPr>
            <a:solidFill>
              <a:schemeClr val="accent3">
                <a:alpha val="88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3">
                  <a:lumMod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6041668802630279E-2"/>
                  <c:y val="-7.40740740740740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Лист1!$A$65:$A$67</c:f>
              <c:strCache>
                <c:ptCount val="3"/>
                <c:pt idx="0">
                  <c:v>0409 Дорожное хозяйство</c:v>
                </c:pt>
                <c:pt idx="1">
                  <c:v>0410 Связь и информатика</c:v>
                </c:pt>
                <c:pt idx="2">
                  <c:v>0412 Другие вопросы в области национальной экономики</c:v>
                </c:pt>
              </c:strCache>
            </c:strRef>
          </c:cat>
          <c:val>
            <c:numRef>
              <c:f>Лист1!$D$65:$D$67</c:f>
              <c:numCache>
                <c:formatCode>General</c:formatCode>
                <c:ptCount val="3"/>
                <c:pt idx="0">
                  <c:v>2660.7</c:v>
                </c:pt>
                <c:pt idx="1">
                  <c:v>88</c:v>
                </c:pt>
                <c:pt idx="2">
                  <c:v>124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236278360"/>
        <c:axId val="236277576"/>
        <c:axId val="235996680"/>
      </c:bar3DChart>
      <c:catAx>
        <c:axId val="236278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277576"/>
        <c:crosses val="autoZero"/>
        <c:auto val="1"/>
        <c:lblAlgn val="ctr"/>
        <c:lblOffset val="100"/>
        <c:noMultiLvlLbl val="0"/>
      </c:catAx>
      <c:valAx>
        <c:axId val="236277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6278360"/>
        <c:crosses val="autoZero"/>
        <c:crossBetween val="between"/>
      </c:valAx>
      <c:serAx>
        <c:axId val="23599668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277576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Лист1!$B$74</c:f>
              <c:strCache>
                <c:ptCount val="1"/>
                <c:pt idx="0">
                  <c:v>2017г.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3.4669375185062577E-3"/>
                  <c:y val="0.270957334655498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Лист1!$B$75</c:f>
              <c:numCache>
                <c:formatCode>General</c:formatCode>
                <c:ptCount val="1"/>
                <c:pt idx="0">
                  <c:v>479.1</c:v>
                </c:pt>
              </c:numCache>
            </c:numRef>
          </c:val>
        </c:ser>
        <c:ser>
          <c:idx val="1"/>
          <c:order val="1"/>
          <c:tx>
            <c:strRef>
              <c:f>Лист1!$C$74</c:f>
              <c:strCache>
                <c:ptCount val="1"/>
                <c:pt idx="0">
                  <c:v>2018г.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0.23561507361347719"/>
                </c:manualLayout>
              </c:layout>
              <c:tx>
                <c:rich>
                  <a:bodyPr/>
                  <a:lstStyle/>
                  <a:p>
                    <a:fld id="{B649F1ED-D030-402B-A945-2BD46BA329D4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Лист1!$C$75</c:f>
              <c:numCache>
                <c:formatCode>General</c:formatCode>
                <c:ptCount val="1"/>
                <c:pt idx="0">
                  <c:v>401</c:v>
                </c:pt>
              </c:numCache>
            </c:numRef>
          </c:val>
        </c:ser>
        <c:ser>
          <c:idx val="2"/>
          <c:order val="2"/>
          <c:tx>
            <c:strRef>
              <c:f>Лист1!$D$74</c:f>
              <c:strCache>
                <c:ptCount val="1"/>
                <c:pt idx="0">
                  <c:v>2019г.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0.235615073613477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Лист1!$D$75</c:f>
              <c:numCache>
                <c:formatCode>General</c:formatCode>
                <c:ptCount val="1"/>
                <c:pt idx="0">
                  <c:v>388.7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36271696"/>
        <c:axId val="236276008"/>
        <c:axId val="0"/>
      </c:bar3DChart>
      <c:catAx>
        <c:axId val="2362716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6276008"/>
        <c:crosses val="autoZero"/>
        <c:auto val="1"/>
        <c:lblAlgn val="ctr"/>
        <c:lblOffset val="100"/>
        <c:noMultiLvlLbl val="0"/>
      </c:catAx>
      <c:valAx>
        <c:axId val="2362760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6271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1906390373636508E-2"/>
          <c:y val="9.3368916447948147E-2"/>
          <c:w val="0.976187219252727"/>
          <c:h val="0.726178760689550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Лист1!$B$74</c:f>
              <c:strCache>
                <c:ptCount val="1"/>
                <c:pt idx="0">
                  <c:v>2017г.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0823991248760858E-3"/>
                  <c:y val="0.14227644411115908"/>
                </c:manualLayout>
              </c:layout>
              <c:tx>
                <c:rich>
                  <a:bodyPr/>
                  <a:lstStyle/>
                  <a:p>
                    <a:fld id="{ADB57E80-DE48-4066-BD74-E8F7D0AFCB71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Лист1!$B$75</c:f>
              <c:numCache>
                <c:formatCode>General</c:formatCode>
                <c:ptCount val="1"/>
                <c:pt idx="0">
                  <c:v>2083</c:v>
                </c:pt>
              </c:numCache>
            </c:numRef>
          </c:val>
        </c:ser>
        <c:ser>
          <c:idx val="1"/>
          <c:order val="1"/>
          <c:tx>
            <c:strRef>
              <c:f>Лист1!$C$74</c:f>
              <c:strCache>
                <c:ptCount val="1"/>
                <c:pt idx="0">
                  <c:v>2018г.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0.25787605495147581"/>
                </c:manualLayout>
              </c:layout>
              <c:tx>
                <c:rich>
                  <a:bodyPr/>
                  <a:lstStyle/>
                  <a:p>
                    <a:fld id="{706036EB-4FED-4CCD-996E-4F894DE4BE63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Лист1!$C$75</c:f>
              <c:numCache>
                <c:formatCode>General</c:formatCode>
                <c:ptCount val="1"/>
                <c:pt idx="0">
                  <c:v>2186</c:v>
                </c:pt>
              </c:numCache>
            </c:numRef>
          </c:val>
        </c:ser>
        <c:ser>
          <c:idx val="2"/>
          <c:order val="2"/>
          <c:tx>
            <c:strRef>
              <c:f>Лист1!$D$74</c:f>
              <c:strCache>
                <c:ptCount val="1"/>
                <c:pt idx="0">
                  <c:v>2019г.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2.1647982497521715E-3"/>
                  <c:y val="0.35569111027789768"/>
                </c:manualLayout>
              </c:layout>
              <c:tx>
                <c:rich>
                  <a:bodyPr/>
                  <a:lstStyle/>
                  <a:p>
                    <a:fld id="{4BC189EE-558E-42C0-9ED6-CC33FAB17557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Лист1!$D$75</c:f>
              <c:numCache>
                <c:formatCode>General</c:formatCode>
                <c:ptCount val="1"/>
                <c:pt idx="0">
                  <c:v>2272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36272480"/>
        <c:axId val="236273264"/>
        <c:axId val="0"/>
      </c:bar3DChart>
      <c:catAx>
        <c:axId val="2362724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6273264"/>
        <c:crosses val="autoZero"/>
        <c:auto val="1"/>
        <c:lblAlgn val="ctr"/>
        <c:lblOffset val="100"/>
        <c:noMultiLvlLbl val="0"/>
      </c:catAx>
      <c:valAx>
        <c:axId val="236273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627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1197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22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04E45-D4C9-4597-91E6-E4799F697109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2886C-07D0-43F4-A9EE-A6EC1A714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80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2886C-07D0-43F4-A9EE-A6EC1A71429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051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38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57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18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4871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920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111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3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706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848ACCE-A46D-4B22-8029-82950C869EB6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35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21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91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2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92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96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17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33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99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8ACCE-A46D-4B22-8029-82950C869EB6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9247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9894" y="638355"/>
            <a:ext cx="10541480" cy="3364302"/>
          </a:xfrm>
        </p:spPr>
        <p:txBody>
          <a:bodyPr>
            <a:normAutofit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itka Display" panose="02000505000000020004" pitchFamily="2" charset="0"/>
              </a:rPr>
              <a:t>Бюджет муниципального образования городское поселение Андра на 2017 год и плановый период 2018-2019 годов</a:t>
            </a:r>
            <a:endParaRPr lang="ru-RU" dirty="0">
              <a:latin typeface="Sitka Display" panose="02000505000000020004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0" y="6444342"/>
            <a:ext cx="9144000" cy="413657"/>
          </a:xfrm>
          <a:solidFill>
            <a:schemeClr val="bg1"/>
          </a:solidFill>
        </p:spPr>
        <p:txBody>
          <a:bodyPr/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Публичные слушания  22 ноября 2016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39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9">
        <p:fade/>
      </p:transition>
    </mc:Choice>
    <mc:Fallback xmlns="">
      <p:transition spd="med" advTm="212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8266842"/>
              </p:ext>
            </p:extLst>
          </p:nvPr>
        </p:nvGraphicFramePr>
        <p:xfrm>
          <a:off x="105878" y="125128"/>
          <a:ext cx="11742819" cy="6256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560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7">
        <p:fade/>
      </p:transition>
    </mc:Choice>
    <mc:Fallback xmlns="">
      <p:transition spd="med" advTm="30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7523048"/>
              </p:ext>
            </p:extLst>
          </p:nvPr>
        </p:nvGraphicFramePr>
        <p:xfrm>
          <a:off x="0" y="1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57760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758">
        <p:fade/>
      </p:transition>
    </mc:Choice>
    <mc:Fallback xmlns="">
      <p:transition spd="med" advTm="175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1921" y="0"/>
            <a:ext cx="6635750" cy="550430"/>
          </a:xfr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0409 - Дорожное хозяйство, тыс.руб.</a:t>
            </a:r>
            <a:endParaRPr lang="ru-RU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10141" y="3075637"/>
            <a:ext cx="11234971" cy="165036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субсидия на строительство (реконструкцию), капитальный ремонт и ремонт автомобильных дорог общего пользования местного значения в рамках программы «Дорожное хозяйство</a:t>
            </a:r>
            <a: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», тыс.руб.</a:t>
            </a:r>
            <a:endParaRPr lang="ru-RU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1580015"/>
              </p:ext>
            </p:extLst>
          </p:nvPr>
        </p:nvGraphicFramePr>
        <p:xfrm>
          <a:off x="510141" y="4356327"/>
          <a:ext cx="11319310" cy="2308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165351"/>
              </p:ext>
            </p:extLst>
          </p:nvPr>
        </p:nvGraphicFramePr>
        <p:xfrm>
          <a:off x="240631" y="-1"/>
          <a:ext cx="11733195" cy="2856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487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35">
        <p:fade/>
      </p:transition>
    </mc:Choice>
    <mc:Fallback xmlns="">
      <p:transition spd="med" advTm="43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Graphic spid="16" grpId="0">
        <p:bldAsOne/>
      </p:bldGraphic>
      <p:bldGraphic spid="1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8554" y="557091"/>
            <a:ext cx="6635931" cy="1328120"/>
          </a:xfrm>
          <a:solidFill>
            <a:schemeClr val="bg2">
              <a:lumMod val="50000"/>
            </a:schemeClr>
          </a:solidFill>
          <a:ln>
            <a:noFill/>
          </a:ln>
          <a:effectLst>
            <a:reflection stA="45000" endPos="0" dist="50800" dir="5400000" sy="-100000" algn="bl" rotWithShape="0"/>
            <a:softEdge rad="203200"/>
          </a:effectLst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0410 – Связь и информатика</a:t>
            </a:r>
            <a:endParaRPr lang="ru-RU" dirty="0"/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6837638"/>
              </p:ext>
            </p:extLst>
          </p:nvPr>
        </p:nvGraphicFramePr>
        <p:xfrm>
          <a:off x="170179" y="2124776"/>
          <a:ext cx="5536130" cy="4478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600158" y="3487099"/>
            <a:ext cx="9983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  <a:t> 35,00</a:t>
            </a:r>
          </a:p>
          <a:p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  <a:t>тыс.руб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499414" y="3487099"/>
            <a:ext cx="10582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  <a:t>35,00 </a:t>
            </a:r>
          </a:p>
          <a:p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  <a:t>тыс.руб.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58012" y="4665913"/>
            <a:ext cx="1579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  <a:t>35,00 тыс.руб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491932"/>
              </p:ext>
            </p:extLst>
          </p:nvPr>
        </p:nvGraphicFramePr>
        <p:xfrm>
          <a:off x="5916519" y="2161404"/>
          <a:ext cx="5998294" cy="4404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7453793" y="3581747"/>
            <a:ext cx="10582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  <a:t>53,00 </a:t>
            </a:r>
          </a:p>
          <a:p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  <a:t>тыс.руб.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512031" y="4712079"/>
            <a:ext cx="10582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  <a:t>53,00 </a:t>
            </a:r>
          </a:p>
          <a:p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  <a:t>тыс.руб.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9520186" y="3561156"/>
            <a:ext cx="10582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  <a:t>53,00 </a:t>
            </a:r>
          </a:p>
          <a:p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  <a:t>тыс.руб.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142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">
        <p:fade/>
      </p:transition>
    </mc:Choice>
    <mc:Fallback xmlns="">
      <p:transition spd="med" advTm="45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Graphic spid="1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70587" y="1225459"/>
            <a:ext cx="12192000" cy="2032000"/>
          </a:xfrm>
          <a:solidFill>
            <a:schemeClr val="bg2">
              <a:lumMod val="50000"/>
            </a:schemeClr>
          </a:solidFill>
          <a:ln>
            <a:noFill/>
          </a:ln>
          <a:effectLst>
            <a:reflection stA="45000" endPos="0" dist="50800" dir="5400000" sy="-100000" algn="bl" rotWithShape="0"/>
            <a:softEdge rad="203200"/>
          </a:effectLst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Муниципальная </a:t>
            </a:r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программа «Управление муниципальной собственностью Октябрьского района на 2016-2020 годы» (мероприятия по землеустройству и </a:t>
            </a:r>
            <a: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землепользованию), тыс.руб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2242972"/>
              </p:ext>
            </p:extLst>
          </p:nvPr>
        </p:nvGraphicFramePr>
        <p:xfrm>
          <a:off x="163628" y="3068053"/>
          <a:ext cx="11723571" cy="3631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9668" y="-87086"/>
            <a:ext cx="12191999" cy="107115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reflection stA="45000" endPos="0" dist="50800" dir="5400000" sy="-100000" algn="bl" rotWithShape="0"/>
            <a:softEdge rad="203200"/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0412 – Другие вопросы в области национальной экономики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9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19">
        <p:fade/>
      </p:transition>
    </mc:Choice>
    <mc:Fallback xmlns="">
      <p:transition spd="med" advTm="81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Расходы бюджета </a:t>
            </a:r>
            <a:r>
              <a:rPr lang="ru-RU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г.п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Андра </a:t>
            </a:r>
            <a:b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 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2017 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год</a:t>
            </a:r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9718237"/>
              </p:ext>
            </p:extLst>
          </p:nvPr>
        </p:nvGraphicFramePr>
        <p:xfrm>
          <a:off x="0" y="2146435"/>
          <a:ext cx="4052237" cy="4711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7697993"/>
              </p:ext>
            </p:extLst>
          </p:nvPr>
        </p:nvGraphicFramePr>
        <p:xfrm>
          <a:off x="4148469" y="2146433"/>
          <a:ext cx="3869356" cy="4711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203077"/>
              </p:ext>
            </p:extLst>
          </p:nvPr>
        </p:nvGraphicFramePr>
        <p:xfrm>
          <a:off x="8139763" y="2146435"/>
          <a:ext cx="4052237" cy="4711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510139" y="557091"/>
            <a:ext cx="9914021" cy="14353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reflection stA="45000" endPos="0" dist="50800" dir="5400000" sy="-100000" algn="bl" rotWithShape="0"/>
            <a:softEdge rad="2032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Раздел 05 «Жилищно-коммунальное хозяйство»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27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22">
        <p:fade/>
      </p:transition>
    </mc:Choice>
    <mc:Fallback xmlns="">
      <p:transition spd="med" advTm="42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Graphic spid="9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435428"/>
            <a:ext cx="12191999" cy="165462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reflection stA="45000" endPos="0" dist="50800" dir="5400000" sy="-100000" algn="bl" rotWithShape="0"/>
            <a:softEdge rad="203200"/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0501 – Жилищное хозяйство, тыс.руб.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427" y="2090057"/>
            <a:ext cx="8657143" cy="4761905"/>
          </a:xfrm>
          <a:prstGeom prst="rect">
            <a:avLst/>
          </a:prstGeom>
          <a:gradFill>
            <a:gsLst>
              <a:gs pos="0">
                <a:schemeClr val="bg2">
                  <a:tint val="96000"/>
                  <a:shade val="100000"/>
                  <a:hueMod val="270000"/>
                  <a:satMod val="200000"/>
                  <a:lumMod val="128000"/>
                </a:schemeClr>
              </a:gs>
              <a:gs pos="50000">
                <a:schemeClr val="bg2">
                  <a:shade val="100000"/>
                  <a:hueMod val="100000"/>
                  <a:satMod val="110000"/>
                  <a:lumMod val="13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520000" scaled="0"/>
          </a:gradFill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28882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18">
        <p:fade/>
      </p:transition>
    </mc:Choice>
    <mc:Fallback xmlns="">
      <p:transition spd="med" advTm="41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75310" y="0"/>
            <a:ext cx="7806088" cy="550430"/>
          </a:xfr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0502 – Коммунальное  хозяйство, тыс.руб.</a:t>
            </a:r>
            <a:endParaRPr lang="ru-RU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10141" y="3075637"/>
            <a:ext cx="11234971" cy="165036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субсидия на </a:t>
            </a:r>
            <a: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реконструкцию, расширение, модернизацию, строительство и капитальный ремонт объектов коммунального комплекса тыс.руб.</a:t>
            </a:r>
            <a:endParaRPr lang="ru-RU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1254701"/>
              </p:ext>
            </p:extLst>
          </p:nvPr>
        </p:nvGraphicFramePr>
        <p:xfrm>
          <a:off x="510141" y="4356327"/>
          <a:ext cx="11319310" cy="2308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8795602"/>
              </p:ext>
            </p:extLst>
          </p:nvPr>
        </p:nvGraphicFramePr>
        <p:xfrm>
          <a:off x="240631" y="-1"/>
          <a:ext cx="11733195" cy="2856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24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5">
        <p:fade/>
      </p:transition>
    </mc:Choice>
    <mc:Fallback xmlns="">
      <p:transition spd="med" advTm="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Graphic spid="16" grpId="0">
        <p:bldAsOne/>
      </p:bldGraphic>
      <p:bldGraphic spid="17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175310" y="0"/>
            <a:ext cx="7806088" cy="55043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0503 – Благоустройство, тыс.руб.</a:t>
            </a:r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2881857"/>
              </p:ext>
            </p:extLst>
          </p:nvPr>
        </p:nvGraphicFramePr>
        <p:xfrm>
          <a:off x="1068403" y="856647"/>
          <a:ext cx="10000649" cy="5399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90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59">
        <p:fade/>
      </p:transition>
    </mc:Choice>
    <mc:Fallback xmlns="">
      <p:transition spd="med" advTm="75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Раздел 08 «К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10139" y="557091"/>
            <a:ext cx="9914021" cy="14353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reflection stA="45000" endPos="0" dist="50800" dir="5400000" sy="-100000" algn="bl" rotWithShape="0"/>
            <a:softEdge rad="2032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Раздел 08 «Культура и кинематография»</a:t>
            </a:r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504252"/>
              </p:ext>
            </p:extLst>
          </p:nvPr>
        </p:nvGraphicFramePr>
        <p:xfrm>
          <a:off x="190900" y="2030303"/>
          <a:ext cx="5921141" cy="4827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7770135"/>
              </p:ext>
            </p:extLst>
          </p:nvPr>
        </p:nvGraphicFramePr>
        <p:xfrm>
          <a:off x="6197066" y="2030302"/>
          <a:ext cx="5824888" cy="4827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450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5">
        <p:fade/>
      </p:transition>
    </mc:Choice>
    <mc:Fallback xmlns="">
      <p:transition spd="med" advTm="2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826" y="2330118"/>
            <a:ext cx="11086110" cy="4037161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dirty="0" smtClean="0">
                <a:latin typeface="Book Antiqua" panose="02040602050305030304" pitchFamily="18" charset="0"/>
              </a:rPr>
              <a:t>ДОХОДЫ БЮДЖЕТА ГОРОДСКОГО ПОСЕЛЕНИЯ</a:t>
            </a:r>
          </a:p>
          <a:p>
            <a:pPr marL="0" indent="0" algn="ctr">
              <a:buNone/>
            </a:pPr>
            <a:r>
              <a:rPr lang="ru-RU" sz="4800" b="1" dirty="0" smtClean="0">
                <a:latin typeface="Book Antiqua" panose="02040602050305030304" pitchFamily="18" charset="0"/>
              </a:rPr>
              <a:t> АНДРА НА 2017 ГОД СОСТАВЛЯЮТ </a:t>
            </a:r>
          </a:p>
          <a:p>
            <a:pPr marL="0" indent="0" algn="ctr">
              <a:buNone/>
            </a:pPr>
            <a:r>
              <a:rPr lang="ru-RU" sz="4800" b="1" dirty="0" smtClean="0">
                <a:latin typeface="Book Antiqua" panose="02040602050305030304" pitchFamily="18" charset="0"/>
              </a:rPr>
              <a:t>33 911,0 ТЫС. РУБЛЕЙ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Основные принципы формирования доходов </a:t>
            </a:r>
            <a:b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бюджета </a:t>
            </a:r>
            <a:r>
              <a:rPr lang="ru-RU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г.п</a:t>
            </a: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Андра на </a:t>
            </a:r>
            <a:r>
              <a:rPr lang="ru-RU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2017 год</a:t>
            </a: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2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913">
        <p:fade/>
      </p:transition>
    </mc:Choice>
    <mc:Fallback xmlns="">
      <p:transition spd="med" advTm="1091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Расходы по МКУК «КДЦ «Лидер»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8640" y="2339856"/>
            <a:ext cx="11184556" cy="335207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на заработную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плату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начисление на оплату труда  - 6 364,4 тыс.рублей;</a:t>
            </a:r>
            <a:endParaRPr lang="ru-RU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 на имущество - 6 000,00 тыс. рублей;</a:t>
            </a:r>
            <a:endParaRPr lang="ru-RU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Коммунальные услуги - 1 000,00 тыс.рублей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Льготный проезд – 150,00 тыс. рублей;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Услуги связи – 65,8 тыс.рублей;</a:t>
            </a:r>
            <a:endParaRPr lang="ru-RU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 и услуги по содержанию имущества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68,9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тыс. рублей.</a:t>
            </a:r>
            <a:endParaRPr lang="ru-RU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96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85861" y="585653"/>
            <a:ext cx="9914021" cy="14353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reflection stA="45000" endPos="0" dist="50800" dir="5400000" sy="-100000" algn="bl" rotWithShape="0"/>
            <a:softEdge rad="2032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Раздел 11 «Физическая культура и спорт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» на 2017 год и плановый период 2018-2019 годов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375385" y="2336873"/>
            <a:ext cx="11579192" cy="4237182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r>
              <a:rPr lang="ru-RU" sz="3200" dirty="0">
                <a:solidFill>
                  <a:prstClr val="white"/>
                </a:solidFill>
              </a:rPr>
              <a:t>Проведение мероприятий </a:t>
            </a:r>
            <a:r>
              <a:rPr lang="ru-RU" sz="3200" dirty="0" smtClean="0">
                <a:solidFill>
                  <a:prstClr val="white"/>
                </a:solidFill>
              </a:rPr>
              <a:t>по физической культуре и массовому спорту – 34,00 тыс. рублей; </a:t>
            </a:r>
          </a:p>
          <a:p>
            <a:endParaRPr lang="ru-RU" sz="3200" dirty="0" smtClean="0">
              <a:solidFill>
                <a:prstClr val="white"/>
              </a:solidFill>
            </a:endParaRPr>
          </a:p>
          <a:p>
            <a:r>
              <a:rPr lang="ru-RU" sz="3200" dirty="0">
                <a:solidFill>
                  <a:prstClr val="white"/>
                </a:solidFill>
              </a:rPr>
              <a:t>Содержание подведомственного учреждения МКУК «КДЦ </a:t>
            </a:r>
            <a:r>
              <a:rPr lang="ru-RU" sz="3200" dirty="0" smtClean="0">
                <a:solidFill>
                  <a:prstClr val="white"/>
                </a:solidFill>
              </a:rPr>
              <a:t>«Лидер» - 3 672,00 тыс. рублей</a:t>
            </a:r>
            <a:r>
              <a:rPr lang="ru-RU" sz="2000" dirty="0" smtClean="0">
                <a:solidFill>
                  <a:prstClr val="white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02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14">
        <p:fade/>
      </p:transition>
    </mc:Choice>
    <mc:Fallback xmlns="">
      <p:transition spd="med" advTm="7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758" y="2110389"/>
            <a:ext cx="11762071" cy="3212382"/>
          </a:xfrm>
        </p:spPr>
        <p:txBody>
          <a:bodyPr>
            <a:noAutofit/>
          </a:bodyPr>
          <a:lstStyle/>
          <a:p>
            <a:pPr algn="ctr"/>
            <a:r>
              <a:rPr lang="ru-RU" sz="9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Спасибо за внимание!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8139" y="5621153"/>
            <a:ext cx="9613861" cy="1316063"/>
          </a:xfrm>
        </p:spPr>
        <p:txBody>
          <a:bodyPr/>
          <a:lstStyle/>
          <a:p>
            <a:pPr algn="ctr">
              <a:defRPr/>
            </a:pPr>
            <a:endParaRPr lang="ru-RU" sz="4800" i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r">
              <a:defRPr/>
            </a:pPr>
            <a:r>
              <a:rPr lang="ru-RU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Публичные </a:t>
            </a:r>
            <a:r>
              <a:rPr lang="ru-RU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слушания 22 ноября 2016 года</a:t>
            </a:r>
            <a:endParaRPr lang="ru-RU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29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1">
        <p:fade/>
      </p:transition>
    </mc:Choice>
    <mc:Fallback xmlns="">
      <p:transition spd="med" advTm="8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4124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Основные принципы формирования доходов </a:t>
            </a:r>
            <a:b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бюджета </a:t>
            </a:r>
            <a:r>
              <a:rPr lang="ru-RU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г.п</a:t>
            </a: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Андра на </a:t>
            </a:r>
            <a:r>
              <a:rPr lang="ru-RU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плановый период 2018-2019 </a:t>
            </a:r>
            <a:r>
              <a:rPr lang="ru-RU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годов </a:t>
            </a: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795083"/>
              </p:ext>
            </p:extLst>
          </p:nvPr>
        </p:nvGraphicFramePr>
        <p:xfrm>
          <a:off x="924025" y="2983831"/>
          <a:ext cx="9865895" cy="28587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7520"/>
                <a:gridCol w="4988375"/>
              </a:tblGrid>
              <a:tr h="17592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2018 год (тыс. руб.)</a:t>
                      </a:r>
                      <a:endParaRPr lang="ru-RU" sz="4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2019 год (тыс.руб.)</a:t>
                      </a:r>
                      <a:endParaRPr lang="ru-RU" sz="4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</a:tr>
              <a:tr h="10995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27 395,50</a:t>
                      </a:r>
                      <a:endParaRPr lang="ru-RU" sz="4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27 469,20</a:t>
                      </a:r>
                      <a:endParaRPr lang="ru-RU" sz="4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3343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630">
        <p:fade/>
      </p:transition>
    </mc:Choice>
    <mc:Fallback xmlns="">
      <p:transition spd="med" advTm="563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Удельный вес </a:t>
            </a:r>
            <a:r>
              <a:rPr lang="ru-RU" sz="32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 структуре доходов составляет</a:t>
            </a:r>
            <a:endParaRPr lang="ru-RU" sz="32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7790782"/>
              </p:ext>
            </p:extLst>
          </p:nvPr>
        </p:nvGraphicFramePr>
        <p:xfrm>
          <a:off x="235131" y="2057399"/>
          <a:ext cx="11573692" cy="4630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6966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867">
        <p:fade/>
      </p:transition>
    </mc:Choice>
    <mc:Fallback xmlns="">
      <p:transition spd="med" advTm="1686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61" cy="130417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Основные принципы формирования доходов </a:t>
            </a:r>
            <a:b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бюджета </a:t>
            </a:r>
            <a:r>
              <a:rPr lang="ru-RU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г.п</a:t>
            </a: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Андра на </a:t>
            </a:r>
            <a:r>
              <a:rPr lang="ru-RU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2017 год и на плановый период 2018-2019 годов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84874"/>
              </p:ext>
            </p:extLst>
          </p:nvPr>
        </p:nvGraphicFramePr>
        <p:xfrm>
          <a:off x="261257" y="2057399"/>
          <a:ext cx="11338560" cy="4604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8284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572">
        <p:fade/>
      </p:transition>
    </mc:Choice>
    <mc:Fallback xmlns="">
      <p:transition spd="med" advTm="2057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31775"/>
            <a:ext cx="9613900" cy="108108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6584991"/>
              </p:ext>
            </p:extLst>
          </p:nvPr>
        </p:nvGraphicFramePr>
        <p:xfrm>
          <a:off x="0" y="0"/>
          <a:ext cx="12191998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6764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5530">
        <p:fade/>
      </p:transition>
    </mc:Choice>
    <mc:Fallback xmlns="">
      <p:transition spd="med" advTm="2553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Расходы бюджета </a:t>
            </a:r>
            <a:r>
              <a:rPr lang="ru-RU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г.п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Андра </a:t>
            </a:r>
            <a:b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 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2017год и плановый период 2018-2019 годов</a:t>
            </a:r>
            <a:endParaRPr lang="ru-RU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4000907"/>
              </p:ext>
            </p:extLst>
          </p:nvPr>
        </p:nvGraphicFramePr>
        <p:xfrm>
          <a:off x="182880" y="2088683"/>
          <a:ext cx="11906451" cy="468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8552"/>
                <a:gridCol w="1068404"/>
                <a:gridCol w="1347537"/>
                <a:gridCol w="1530416"/>
                <a:gridCol w="1501542"/>
              </a:tblGrid>
              <a:tr h="8112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раздел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r>
                        <a:rPr lang="ru-RU" baseline="0" dirty="0" smtClean="0"/>
                        <a:t> на </a:t>
                      </a:r>
                      <a:r>
                        <a:rPr lang="ru-RU" dirty="0" smtClean="0"/>
                        <a:t>2018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 на 2019 год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36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33 911,00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27 395,5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27 469,2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16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10 336,0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10 200,10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10 200,10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91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 </a:t>
                      </a:r>
                    </a:p>
                  </a:txBody>
                  <a:tcPr marL="63721" marR="63721" marT="0" marB="0" anchor="b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378,2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378,20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378,20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91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63721" marR="63721" marT="0" marB="0" anchor="b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03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332,7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332,70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332,70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91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63721" marR="63721" marT="0" marB="0" anchor="b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04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762,1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2 799,00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2 872,70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91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63721" marR="63721" marT="0" marB="0" anchor="b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05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2 530,7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2 114,30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2 114,30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91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</a:p>
                  </a:txBody>
                  <a:tcPr marL="63721" marR="63721" marT="0" marB="0" anchor="b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08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216,20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216,20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216,20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863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 МКУК «КДЦ «Лидер»</a:t>
                      </a:r>
                    </a:p>
                  </a:txBody>
                  <a:tcPr marL="63721" marR="63721" marT="0" marB="0" anchor="b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08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13 649,10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7 646,00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7 646,00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63721" marR="63721" marT="0" marB="0" anchor="b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34,00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34,00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34,00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 МКУК «КДЦ «Лидер»</a:t>
                      </a:r>
                    </a:p>
                  </a:txBody>
                  <a:tcPr marL="63721" marR="63721" marT="0" marB="0" anchor="b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3 672,00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3 672,00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3 672,00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5172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26">
        <p:fade/>
      </p:transition>
    </mc:Choice>
    <mc:Fallback xmlns="">
      <p:transition spd="med" advTm="342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 01 «ОБЩЕГОСУДАРСТВЕННЫЕ ВОПРОСЫ», ТЫС.РУБ.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0209534"/>
              </p:ext>
            </p:extLst>
          </p:nvPr>
        </p:nvGraphicFramePr>
        <p:xfrm>
          <a:off x="86627" y="1944303"/>
          <a:ext cx="12002703" cy="4913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9600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852">
        <p:fade/>
      </p:transition>
    </mc:Choice>
    <mc:Fallback xmlns="">
      <p:transition spd="med" advTm="485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52475"/>
            <a:ext cx="9613900" cy="1081088"/>
          </a:xfrm>
        </p:spPr>
        <p:txBody>
          <a:bodyPr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6357700"/>
              </p:ext>
            </p:extLst>
          </p:nvPr>
        </p:nvGraphicFramePr>
        <p:xfrm>
          <a:off x="0" y="0"/>
          <a:ext cx="12191999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4636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00">
        <p:fade/>
      </p:transition>
    </mc:Choice>
    <mc:Fallback xmlns="">
      <p:transition spd="med" advTm="3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.9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1391</TotalTime>
  <Words>568</Words>
  <Application>Microsoft Office PowerPoint</Application>
  <PresentationFormat>Широкоэкранный</PresentationFormat>
  <Paragraphs>198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Book Antiqua</vt:lpstr>
      <vt:lpstr>Calibri</vt:lpstr>
      <vt:lpstr>Sitka Display</vt:lpstr>
      <vt:lpstr>Times New Roman</vt:lpstr>
      <vt:lpstr>Trebuchet MS</vt:lpstr>
      <vt:lpstr>Берлин</vt:lpstr>
      <vt:lpstr>Бюджет муниципального образования городское поселение Андра на 2017 год и плановый период 2018-2019 годов</vt:lpstr>
      <vt:lpstr>Основные принципы формирования доходов  бюджета г.п. Андра на 2017 год </vt:lpstr>
      <vt:lpstr>Основные принципы формирования доходов  бюджета г.п. Андра на  плановый период 2018-2019 годов  </vt:lpstr>
      <vt:lpstr>Удельный вес в структуре доходов составляет</vt:lpstr>
      <vt:lpstr> Основные принципы формирования доходов  бюджета г.п. Андра на 2017 год и на плановый период 2018-2019 годов </vt:lpstr>
      <vt:lpstr> </vt:lpstr>
      <vt:lpstr>Расходы бюджета г.п. Андра  на 2017год и плановый период 2018-2019 годов</vt:lpstr>
      <vt:lpstr>РАЗДЕЛ 01 «ОБЩЕГОСУДАРСТВЕННЫЕ ВОПРОСЫ», ТЫС.РУБ.</vt:lpstr>
      <vt:lpstr>Презентация PowerPoint</vt:lpstr>
      <vt:lpstr>Презентация PowerPoint</vt:lpstr>
      <vt:lpstr>Презентация PowerPoint</vt:lpstr>
      <vt:lpstr>0409 - Дорожное хозяйство, тыс.руб.</vt:lpstr>
      <vt:lpstr>0410 – Связь и информатика</vt:lpstr>
      <vt:lpstr>Муниципальная программа «Управление муниципальной собственностью Октябрьского района на 2016-2020 годы» (мероприятия по землеустройству и землепользованию), тыс.руб.</vt:lpstr>
      <vt:lpstr>Расходы бюджета г.п. Андра  на 2017 год</vt:lpstr>
      <vt:lpstr>Презентация PowerPoint</vt:lpstr>
      <vt:lpstr>0502 – Коммунальное  хозяйство, тыс.руб.</vt:lpstr>
      <vt:lpstr>Презентация PowerPoint</vt:lpstr>
      <vt:lpstr>Раздел 08 «К</vt:lpstr>
      <vt:lpstr>Расходы по МКУК «КДЦ «Лидер»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образования городское поселение Андра на 2016 год</dc:title>
  <dc:creator>Buh1</dc:creator>
  <cp:lastModifiedBy>Buh1</cp:lastModifiedBy>
  <cp:revision>96</cp:revision>
  <cp:lastPrinted>2015-11-24T07:34:08Z</cp:lastPrinted>
  <dcterms:created xsi:type="dcterms:W3CDTF">2015-11-23T09:49:08Z</dcterms:created>
  <dcterms:modified xsi:type="dcterms:W3CDTF">2016-11-22T13:09:17Z</dcterms:modified>
</cp:coreProperties>
</file>