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128" b="1" i="0" u="none" strike="noStrike" baseline="0" dirty="0" smtClean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Структура доходов</a:t>
            </a:r>
            <a:endParaRPr lang="ru-RU" dirty="0"/>
          </a:p>
        </c:rich>
      </c:tx>
      <c:layout>
        <c:manualLayout>
          <c:xMode val="edge"/>
          <c:yMode val="edge"/>
          <c:x val="0.238091771358352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462502623218419E-2"/>
          <c:y val="6.186734016326733E-2"/>
          <c:w val="0.80644817310854711"/>
          <c:h val="0.633136828620952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Pt>
            <c:idx val="0"/>
            <c:bubble3D val="0"/>
            <c:explosion val="11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explosion val="14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explosion val="5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 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23326.7</c:v>
                </c:pt>
                <c:pt idx="1">
                  <c:v>11527</c:v>
                </c:pt>
                <c:pt idx="2">
                  <c:v>1844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25097273339745"/>
          <c:y val="0.78653612385260108"/>
          <c:w val="0.86544142136614255"/>
          <c:h val="0.10599287626935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/>
              <a:t>Удельный</a:t>
            </a:r>
            <a:r>
              <a:rPr lang="ru-RU" baseline="0" dirty="0" smtClean="0"/>
              <a:t> вес в структуре доходов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087927691141195"/>
          <c:y val="0.14956801938644707"/>
          <c:w val="0.90436687260952675"/>
          <c:h val="0.54966021037104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23326.7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3000"/>
                    <a:lumMod val="102000"/>
                  </a:schemeClr>
                </a:gs>
                <a:gs pos="50000">
                  <a:schemeClr val="accent2">
                    <a:shade val="100000"/>
                    <a:satMod val="110000"/>
                    <a:lumMod val="100000"/>
                  </a:schemeClr>
                </a:gs>
                <a:gs pos="100000">
                  <a:schemeClr val="accent2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11527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4000"/>
                    <a:satMod val="103000"/>
                    <a:lumMod val="102000"/>
                  </a:schemeClr>
                </a:gs>
                <a:gs pos="50000">
                  <a:schemeClr val="accent3">
                    <a:shade val="100000"/>
                    <a:satMod val="110000"/>
                    <a:lumMod val="100000"/>
                  </a:schemeClr>
                </a:gs>
                <a:gs pos="100000">
                  <a:schemeClr val="accent3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1488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8952800"/>
        <c:axId val="158954760"/>
      </c:barChart>
      <c:catAx>
        <c:axId val="15895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954760"/>
        <c:crosses val="autoZero"/>
        <c:auto val="1"/>
        <c:lblAlgn val="ctr"/>
        <c:lblOffset val="100"/>
        <c:noMultiLvlLbl val="0"/>
      </c:catAx>
      <c:valAx>
        <c:axId val="158954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95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52151135139714"/>
          <c:y val="0.87728106836181008"/>
          <c:w val="0.81431047813330748"/>
          <c:h val="0.10599285300367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62125517652206E-2"/>
          <c:y val="0"/>
          <c:w val="0.92231503845543039"/>
          <c:h val="0.7648694767702413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11220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Остальные 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3000"/>
                    <a:lumMod val="102000"/>
                  </a:schemeClr>
                </a:gs>
                <a:gs pos="50000">
                  <a:schemeClr val="accent2">
                    <a:shade val="100000"/>
                    <a:satMod val="110000"/>
                    <a:lumMod val="100000"/>
                  </a:schemeClr>
                </a:gs>
                <a:gs pos="100000">
                  <a:schemeClr val="accent2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25477.7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8955152"/>
        <c:axId val="229994000"/>
      </c:barChart>
      <c:catAx>
        <c:axId val="158955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994000"/>
        <c:crosses val="autoZero"/>
        <c:auto val="1"/>
        <c:lblAlgn val="ctr"/>
        <c:lblOffset val="100"/>
        <c:noMultiLvlLbl val="0"/>
      </c:catAx>
      <c:valAx>
        <c:axId val="229994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955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80700340837702E-2"/>
          <c:y val="9.8575225018839557E-2"/>
          <c:w val="0.67471410485736205"/>
          <c:h val="0.72178911978807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11220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физичесих лиц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1755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23326.7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29988512"/>
        <c:axId val="229994392"/>
      </c:barChart>
      <c:catAx>
        <c:axId val="229988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994392"/>
        <c:crosses val="autoZero"/>
        <c:auto val="1"/>
        <c:lblAlgn val="ctr"/>
        <c:lblOffset val="100"/>
        <c:noMultiLvlLbl val="0"/>
      </c:catAx>
      <c:valAx>
        <c:axId val="22999439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98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673269850740076"/>
          <c:y val="0.11843112438536017"/>
          <c:w val="0.25229830865357999"/>
          <c:h val="0.817784906484802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aseline="0" dirty="0"/>
              <a:t>Раздел 01 «Общегосударственные вопросы», тыс. </a:t>
            </a:r>
            <a:r>
              <a:rPr lang="ru-RU" sz="1800" baseline="0" dirty="0" smtClean="0"/>
              <a:t>рублей</a:t>
            </a:r>
            <a:endParaRPr lang="en-US" sz="18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3195373847275308E-2"/>
          <c:y val="0.2173516544546108"/>
          <c:w val="0.89379344817858941"/>
          <c:h val="0.537631564559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0102 Функционирование высшего должносного лица субъекта РФ и муниципального образования</c:v>
                </c:pt>
                <c:pt idx="1">
                  <c:v>0104 Функцианирование Правительства РФ, высших исполнительных органов гос. власти субъектов РФ, местных администраций</c:v>
                </c:pt>
                <c:pt idx="2">
                  <c:v>0111 Резервный фонд</c:v>
                </c:pt>
                <c:pt idx="3">
                  <c:v>0113 Другие общегосударственные вопросы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2630</c:v>
                </c:pt>
                <c:pt idx="1">
                  <c:v>7155.5</c:v>
                </c:pt>
                <c:pt idx="2" formatCode="General">
                  <c:v>54</c:v>
                </c:pt>
                <c:pt idx="3" formatCode="General">
                  <c:v>710.4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29993216"/>
        <c:axId val="229994784"/>
      </c:barChart>
      <c:catAx>
        <c:axId val="22999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994784"/>
        <c:crosses val="autoZero"/>
        <c:auto val="1"/>
        <c:lblAlgn val="ctr"/>
        <c:lblOffset val="100"/>
        <c:noMultiLvlLbl val="0"/>
      </c:catAx>
      <c:valAx>
        <c:axId val="22999478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99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tx2">
        <a:lumMod val="2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128" b="1" i="0" u="none" strike="noStrike" cap="all" normalizeH="0" baseline="0" dirty="0" smtClean="0">
                <a:effectLst/>
              </a:rPr>
              <a:t>Раздел 04 «Национальная экономика»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3970698508789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6.62356594300550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780157599850212E-16"/>
                  <c:y val="9.60050218804803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0409 дорожное хозяйсво</c:v>
                </c:pt>
                <c:pt idx="1">
                  <c:v>0410 связь и информатика</c:v>
                </c:pt>
                <c:pt idx="2">
                  <c:v>0412 другие вопросы в области национальной экономики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1423</c:v>
                </c:pt>
                <c:pt idx="1">
                  <c:v>88</c:v>
                </c:pt>
                <c:pt idx="2">
                  <c:v>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29990472"/>
        <c:axId val="229988120"/>
      </c:barChart>
      <c:catAx>
        <c:axId val="229990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988120"/>
        <c:crosses val="autoZero"/>
        <c:auto val="1"/>
        <c:lblAlgn val="ctr"/>
        <c:lblOffset val="100"/>
        <c:noMultiLvlLbl val="0"/>
      </c:catAx>
      <c:valAx>
        <c:axId val="229988120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29990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tx2">
        <a:lumMod val="2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/>
              <a:t>Раздел 05 «Жилищно-коммунальное хозяйство»</a:t>
            </a:r>
            <a:endParaRPr lang="en-US" sz="2200"/>
          </a:p>
        </c:rich>
      </c:tx>
      <c:layout>
        <c:manualLayout>
          <c:xMode val="edge"/>
          <c:yMode val="edge"/>
          <c:x val="0.10507147282133596"/>
          <c:y val="5.505130391397432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3021042448954113E-2"/>
          <c:y val="0.22786038122377753"/>
          <c:w val="0.79019371623808643"/>
          <c:h val="0.506278232757779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0501 жилищное хозяйство</c:v>
                </c:pt>
                <c:pt idx="1">
                  <c:v>0502 коммунальное хозяйство</c:v>
                </c:pt>
                <c:pt idx="2">
                  <c:v>0503 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1660</c:v>
                </c:pt>
                <c:pt idx="1">
                  <c:v>3569.9</c:v>
                </c:pt>
                <c:pt idx="2">
                  <c:v>1140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29991648"/>
        <c:axId val="229990080"/>
      </c:barChart>
      <c:catAx>
        <c:axId val="22999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990080"/>
        <c:crosses val="autoZero"/>
        <c:auto val="1"/>
        <c:lblAlgn val="ctr"/>
        <c:lblOffset val="100"/>
        <c:noMultiLvlLbl val="0"/>
      </c:catAx>
      <c:valAx>
        <c:axId val="22999008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99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327684033292549"/>
          <c:y val="0.91061843720014424"/>
          <c:w val="5.1135229527602341E-2"/>
          <c:h val="5.702878841839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0.15445</cdr:x>
      <cdr:y>0.06568</cdr:y>
    </cdr:from>
    <cdr:to>
      <cdr:x>0.16326</cdr:x>
      <cdr:y>0.07571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189" y="299213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0.26357</cdr:x>
      <cdr:y>0.18037</cdr:y>
    </cdr:from>
    <cdr:to>
      <cdr:x>0.43984</cdr:x>
      <cdr:y>0.38108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7246" y="8217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64 %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0.51539</cdr:x>
      <cdr:y>0.4499</cdr:y>
    </cdr:from>
    <cdr:to>
      <cdr:x>0.69166</cdr:x>
      <cdr:y>0.65061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73531" y="20496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0.43461</cdr:y>
    </cdr:from>
    <cdr:to>
      <cdr:x>0.67627</cdr:x>
      <cdr:y>0.63532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93703" y="19799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31 %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0.76721</cdr:x>
      <cdr:y>0.65444</cdr:y>
    </cdr:from>
    <cdr:to>
      <cdr:x>0.94348</cdr:x>
      <cdr:y>0.85515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79817" y="29814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5 %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0.46496</cdr:x>
      <cdr:y>0.35776</cdr:y>
    </cdr:from>
    <cdr:to>
      <cdr:x>0.54738</cdr:x>
      <cdr:y>0.6049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58629" y="13237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8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7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1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871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20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11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3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06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5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1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1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2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92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96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7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33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99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ACCE-A46D-4B22-8029-82950C869EB6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EA03-2924-46CB-98FD-E68E2D48E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924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9894" y="638355"/>
            <a:ext cx="10541480" cy="3364302"/>
          </a:xfrm>
        </p:spPr>
        <p:txBody>
          <a:bodyPr>
            <a:norm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itka Display" panose="02000505000000020004" pitchFamily="2" charset="0"/>
              </a:rPr>
              <a:t>Бюджет муниципального образования городское поселение Андра на 2016 год</a:t>
            </a:r>
            <a:endParaRPr lang="ru-RU" dirty="0">
              <a:latin typeface="Sitka Display" panose="02000505000000020004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6444342"/>
            <a:ext cx="9144000" cy="413657"/>
          </a:xfrm>
          <a:solidFill>
            <a:schemeClr val="bg1"/>
          </a:solidFill>
        </p:spPr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Публичные слушания 24 ноября 2015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3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5443" y="2962515"/>
            <a:ext cx="11632132" cy="3717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2016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134" y="2962515"/>
            <a:ext cx="11309684" cy="39773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0409 – дорожное хозяйство в рамках программы «Развитие транспортной системы муниципального образования Октябрьский район на 2016-2020 годы» - 1 012,0 тыс. рублей;</a:t>
            </a:r>
          </a:p>
          <a:p>
            <a:pPr marL="0" indent="0" algn="just">
              <a:buNone/>
            </a:pPr>
            <a:r>
              <a:rPr lang="ru-RU" sz="2000" dirty="0" smtClean="0"/>
              <a:t>            - субвенции на строительство (реконструкцию), капитальный ремонт и ремонт автомобильных дорог общего пользования местного значения в рамках программы «</a:t>
            </a:r>
            <a:r>
              <a:rPr lang="ru-RU" sz="2000" dirty="0"/>
              <a:t>Д</a:t>
            </a:r>
            <a:r>
              <a:rPr lang="ru-RU" sz="2000" dirty="0" smtClean="0"/>
              <a:t>орожное хозяйство» – 411,0 тыс. рублей.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0410 – услуги сотовой связи – 35,0 тыс. рублей.</a:t>
            </a:r>
          </a:p>
          <a:p>
            <a:pPr marL="0" indent="0" algn="just">
              <a:buNone/>
            </a:pPr>
            <a:r>
              <a:rPr lang="ru-RU" sz="2000" dirty="0" smtClean="0"/>
              <a:t>            - обновление, сопровождение, настройка программ - 53,0 тыс. рублей;</a:t>
            </a:r>
          </a:p>
          <a:p>
            <a:pPr algn="just"/>
            <a:r>
              <a:rPr lang="ru-RU" sz="2000" dirty="0" smtClean="0"/>
              <a:t>0412 – мероприятия по землеустройству и землепользованию – 96,0 тыс. рублей.</a:t>
            </a:r>
            <a:endParaRPr lang="ru-RU" sz="20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131" y="2072114"/>
            <a:ext cx="3006571" cy="79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77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2016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563842"/>
              </p:ext>
            </p:extLst>
          </p:nvPr>
        </p:nvGraphicFramePr>
        <p:xfrm>
          <a:off x="298383" y="2223434"/>
          <a:ext cx="11242308" cy="4408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22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2016 год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4131" y="2072114"/>
            <a:ext cx="3006571" cy="796148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466366" y="2868263"/>
            <a:ext cx="11382102" cy="3852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0501 – капитальный ремонт жилищного фонда в рамках субсидии на развитие общественной инфраструктуры – 1 612,0 тыс. рублей;</a:t>
            </a:r>
          </a:p>
          <a:p>
            <a:pPr algn="just"/>
            <a:r>
              <a:rPr lang="ru-RU" sz="1600" dirty="0" smtClean="0"/>
              <a:t>         - взносы на капитальный ремонт муниципального жилого фонда – 48,0 тыс. рублей.</a:t>
            </a:r>
            <a:r>
              <a:rPr lang="ru-RU" sz="1600" dirty="0"/>
              <a:t> </a:t>
            </a:r>
          </a:p>
          <a:p>
            <a:pPr algn="just"/>
            <a:r>
              <a:rPr lang="ru-RU" sz="1600" dirty="0" smtClean="0"/>
              <a:t> 0502 – </a:t>
            </a:r>
            <a:r>
              <a:rPr lang="ru-RU" sz="1600" dirty="0"/>
              <a:t>субсидии на реконструкцию, расширение, модернизацию, строительство и капитальный ремонт объектов коммунального комплекса – 3 001,9 тыс. рублей;</a:t>
            </a:r>
          </a:p>
          <a:p>
            <a:pPr algn="just"/>
            <a:r>
              <a:rPr lang="ru-RU" sz="1600" dirty="0"/>
              <a:t>         </a:t>
            </a:r>
            <a:r>
              <a:rPr lang="ru-RU" sz="1600" dirty="0" smtClean="0"/>
              <a:t> - </a:t>
            </a:r>
            <a:r>
              <a:rPr lang="ru-RU" sz="1600" dirty="0"/>
              <a:t>расходы по подготовке к осенне- зимнему периоду – 568,0 тыс. рублей.</a:t>
            </a:r>
          </a:p>
          <a:p>
            <a:pPr algn="just"/>
            <a:r>
              <a:rPr lang="ru-RU" sz="1600" dirty="0"/>
              <a:t> 0503 – </a:t>
            </a:r>
            <a:r>
              <a:rPr lang="ru-RU" sz="1600" dirty="0" smtClean="0"/>
              <a:t>благоустройство всего -  </a:t>
            </a:r>
            <a:r>
              <a:rPr lang="ru-RU" sz="1600" dirty="0"/>
              <a:t>1 140,0 тыс. </a:t>
            </a:r>
            <a:r>
              <a:rPr lang="ru-RU" sz="1600" dirty="0" smtClean="0"/>
              <a:t>рублей, в том числе:</a:t>
            </a:r>
          </a:p>
          <a:p>
            <a:pPr algn="just"/>
            <a:r>
              <a:rPr lang="ru-RU" sz="1600" dirty="0" smtClean="0"/>
              <a:t>         - уличное освещение – 700,0 тыс. рублей; </a:t>
            </a:r>
          </a:p>
          <a:p>
            <a:pPr algn="just"/>
            <a:r>
              <a:rPr lang="ru-RU" sz="1600" dirty="0" smtClean="0"/>
              <a:t>         - техническое </a:t>
            </a:r>
            <a:r>
              <a:rPr lang="ru-RU" sz="1600" dirty="0"/>
              <a:t>обслуживание уличного </a:t>
            </a:r>
            <a:r>
              <a:rPr lang="ru-RU" sz="1600" dirty="0" smtClean="0"/>
              <a:t>освещения</a:t>
            </a:r>
            <a:r>
              <a:rPr lang="ru-RU" sz="1600" dirty="0"/>
              <a:t> </a:t>
            </a:r>
            <a:r>
              <a:rPr lang="ru-RU" sz="1600" dirty="0" smtClean="0"/>
              <a:t>– 175,0 тыс. рублей;</a:t>
            </a:r>
          </a:p>
          <a:p>
            <a:pPr algn="just"/>
            <a:r>
              <a:rPr lang="ru-RU" sz="1600" dirty="0" smtClean="0"/>
              <a:t>         - содержание кладбища</a:t>
            </a:r>
            <a:r>
              <a:rPr lang="ru-RU" sz="1600" dirty="0"/>
              <a:t> </a:t>
            </a:r>
            <a:r>
              <a:rPr lang="ru-RU" sz="1600" dirty="0" smtClean="0"/>
              <a:t>– 20,0 тыс. рублей;</a:t>
            </a:r>
          </a:p>
          <a:p>
            <a:pPr algn="just"/>
            <a:r>
              <a:rPr lang="ru-RU" sz="1600" dirty="0" smtClean="0"/>
              <a:t>         - содержание </a:t>
            </a:r>
            <a:r>
              <a:rPr lang="ru-RU" sz="1600" dirty="0"/>
              <a:t>тротуаров в зимний </a:t>
            </a:r>
            <a:r>
              <a:rPr lang="ru-RU" sz="1600" dirty="0" smtClean="0"/>
              <a:t>период</a:t>
            </a:r>
            <a:r>
              <a:rPr lang="ru-RU" sz="1600" dirty="0"/>
              <a:t> </a:t>
            </a:r>
            <a:r>
              <a:rPr lang="ru-RU" sz="1600" dirty="0" smtClean="0"/>
              <a:t>– 100,0 тыс. рублей;</a:t>
            </a:r>
          </a:p>
          <a:p>
            <a:pPr algn="just"/>
            <a:r>
              <a:rPr lang="ru-RU" sz="1600" dirty="0" smtClean="0"/>
              <a:t>         - отлов собак</a:t>
            </a:r>
            <a:r>
              <a:rPr lang="ru-RU" sz="1600" dirty="0"/>
              <a:t> </a:t>
            </a:r>
            <a:r>
              <a:rPr lang="ru-RU" sz="1600" dirty="0" smtClean="0"/>
              <a:t>– 40,0 тыс. рублей;</a:t>
            </a:r>
          </a:p>
          <a:p>
            <a:pPr algn="just"/>
            <a:r>
              <a:rPr lang="ru-RU" sz="1600" dirty="0" smtClean="0"/>
              <a:t>         - противоклещевая </a:t>
            </a:r>
            <a:r>
              <a:rPr lang="ru-RU" sz="1600" dirty="0"/>
              <a:t>обработка территории </a:t>
            </a:r>
            <a:r>
              <a:rPr lang="ru-RU" sz="1600" dirty="0" smtClean="0"/>
              <a:t>поселка – 50,0 тыс. рублей;</a:t>
            </a:r>
          </a:p>
          <a:p>
            <a:pPr algn="just"/>
            <a:r>
              <a:rPr lang="ru-RU" sz="1600" dirty="0" smtClean="0"/>
              <a:t>         - расходы на благоустройство в летний период – 55,0 тыс. рублей.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6366" y="2868262"/>
            <a:ext cx="11382102" cy="3852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0501 – капитальный ремонт жилищного фонда в рамках субсидии на развитие общественной инфраструктуры – 1 612,0 тыс. рублей;</a:t>
            </a:r>
          </a:p>
          <a:p>
            <a:pPr algn="just"/>
            <a:r>
              <a:rPr lang="ru-RU" sz="1600" dirty="0" smtClean="0"/>
              <a:t>         - взносы на капитальный ремонт муниципального жилого фонда – 48,0 тыс. рублей.</a:t>
            </a:r>
            <a:r>
              <a:rPr lang="ru-RU" sz="1600" dirty="0"/>
              <a:t> </a:t>
            </a:r>
          </a:p>
          <a:p>
            <a:pPr algn="just"/>
            <a:r>
              <a:rPr lang="ru-RU" sz="1600" dirty="0" smtClean="0"/>
              <a:t> 0502 – </a:t>
            </a:r>
            <a:r>
              <a:rPr lang="ru-RU" sz="1600" dirty="0"/>
              <a:t>субсидии на реконструкцию, расширение, модернизацию, строительство и капитальный ремонт объектов коммунального комплекса – 3 001,9 тыс. рублей;</a:t>
            </a:r>
          </a:p>
          <a:p>
            <a:pPr algn="just"/>
            <a:r>
              <a:rPr lang="ru-RU" sz="1600" dirty="0"/>
              <a:t>         </a:t>
            </a:r>
            <a:r>
              <a:rPr lang="ru-RU" sz="1600" dirty="0" smtClean="0"/>
              <a:t> - </a:t>
            </a:r>
            <a:r>
              <a:rPr lang="ru-RU" sz="1600" dirty="0"/>
              <a:t>расходы по подготовке к осенне- зимнему периоду – 568,0 тыс. рублей.</a:t>
            </a:r>
          </a:p>
          <a:p>
            <a:pPr algn="just"/>
            <a:r>
              <a:rPr lang="ru-RU" sz="1600" dirty="0"/>
              <a:t> 0503 – </a:t>
            </a:r>
            <a:r>
              <a:rPr lang="ru-RU" sz="1600" dirty="0" smtClean="0"/>
              <a:t>благоустройство всего -  </a:t>
            </a:r>
            <a:r>
              <a:rPr lang="ru-RU" sz="1600" dirty="0"/>
              <a:t>1 140,0 тыс. </a:t>
            </a:r>
            <a:r>
              <a:rPr lang="ru-RU" sz="1600" dirty="0" smtClean="0"/>
              <a:t>рублей, в том числе:</a:t>
            </a:r>
          </a:p>
          <a:p>
            <a:pPr algn="just"/>
            <a:r>
              <a:rPr lang="ru-RU" sz="1600" dirty="0" smtClean="0"/>
              <a:t>         - уличное освещение – 700,0 тыс. рублей; </a:t>
            </a:r>
          </a:p>
          <a:p>
            <a:pPr algn="just"/>
            <a:r>
              <a:rPr lang="ru-RU" sz="1600" dirty="0" smtClean="0"/>
              <a:t>         - техническое </a:t>
            </a:r>
            <a:r>
              <a:rPr lang="ru-RU" sz="1600" dirty="0"/>
              <a:t>обслуживание уличного </a:t>
            </a:r>
            <a:r>
              <a:rPr lang="ru-RU" sz="1600" dirty="0" smtClean="0"/>
              <a:t>освещения</a:t>
            </a:r>
            <a:r>
              <a:rPr lang="ru-RU" sz="1600" dirty="0"/>
              <a:t> </a:t>
            </a:r>
            <a:r>
              <a:rPr lang="ru-RU" sz="1600" dirty="0" smtClean="0"/>
              <a:t>– 175,0 тыс. рублей;</a:t>
            </a:r>
          </a:p>
          <a:p>
            <a:pPr algn="just"/>
            <a:r>
              <a:rPr lang="ru-RU" sz="1600" dirty="0" smtClean="0"/>
              <a:t>         - содержание кладбища</a:t>
            </a:r>
            <a:r>
              <a:rPr lang="ru-RU" sz="1600" dirty="0"/>
              <a:t> </a:t>
            </a:r>
            <a:r>
              <a:rPr lang="ru-RU" sz="1600" dirty="0" smtClean="0"/>
              <a:t>– 20,0 тыс. рублей;</a:t>
            </a:r>
          </a:p>
          <a:p>
            <a:pPr algn="just"/>
            <a:r>
              <a:rPr lang="ru-RU" sz="1600" dirty="0" smtClean="0"/>
              <a:t>         - содержание </a:t>
            </a:r>
            <a:r>
              <a:rPr lang="ru-RU" sz="1600" dirty="0"/>
              <a:t>тротуаров в зимний </a:t>
            </a:r>
            <a:r>
              <a:rPr lang="ru-RU" sz="1600" dirty="0" smtClean="0"/>
              <a:t>период</a:t>
            </a:r>
            <a:r>
              <a:rPr lang="ru-RU" sz="1600" dirty="0"/>
              <a:t> </a:t>
            </a:r>
            <a:r>
              <a:rPr lang="ru-RU" sz="1600" dirty="0" smtClean="0"/>
              <a:t>– 100,0 тыс. рублей;</a:t>
            </a:r>
          </a:p>
          <a:p>
            <a:pPr algn="just"/>
            <a:r>
              <a:rPr lang="ru-RU" sz="1600" dirty="0" smtClean="0"/>
              <a:t>         - отлов собак</a:t>
            </a:r>
            <a:r>
              <a:rPr lang="ru-RU" sz="1600" dirty="0"/>
              <a:t> </a:t>
            </a:r>
            <a:r>
              <a:rPr lang="ru-RU" sz="1600" dirty="0" smtClean="0"/>
              <a:t>– 40,0 тыс. рублей;</a:t>
            </a:r>
          </a:p>
          <a:p>
            <a:pPr algn="just"/>
            <a:r>
              <a:rPr lang="ru-RU" sz="1600" dirty="0" smtClean="0"/>
              <a:t>         - противоклещевая </a:t>
            </a:r>
            <a:r>
              <a:rPr lang="ru-RU" sz="1600" dirty="0"/>
              <a:t>обработка территории </a:t>
            </a:r>
            <a:r>
              <a:rPr lang="ru-RU" sz="1600" dirty="0" smtClean="0"/>
              <a:t>поселка – 50,0 тыс. рублей;</a:t>
            </a:r>
          </a:p>
          <a:p>
            <a:pPr algn="just"/>
            <a:r>
              <a:rPr lang="ru-RU" sz="1600" dirty="0" smtClean="0"/>
              <a:t>         - расходы на благоустройство в летний период – 55,0 тыс. рублей.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826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2016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1139502" cy="359931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Раздел </a:t>
            </a:r>
            <a:r>
              <a:rPr lang="ru-RU" dirty="0" smtClean="0"/>
              <a:t>08 «Культура </a:t>
            </a:r>
            <a:r>
              <a:rPr lang="ru-RU" dirty="0"/>
              <a:t>и кинематография</a:t>
            </a:r>
            <a:r>
              <a:rPr lang="ru-RU" dirty="0" smtClean="0"/>
              <a:t>» - 13 865,50 </a:t>
            </a:r>
            <a:r>
              <a:rPr lang="ru-RU" dirty="0"/>
              <a:t>тыс. </a:t>
            </a:r>
            <a:r>
              <a:rPr lang="ru-RU" dirty="0" smtClean="0"/>
              <a:t>рублей :</a:t>
            </a:r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sz="2000" dirty="0" smtClean="0"/>
              <a:t>Проведение мероприятий по старшему поколению, молодежной политике и культуре – 216,20 тыс. рублей; </a:t>
            </a:r>
          </a:p>
          <a:p>
            <a:endParaRPr lang="ru-RU" sz="2000" dirty="0"/>
          </a:p>
          <a:p>
            <a:r>
              <a:rPr lang="ru-RU" sz="2000" dirty="0" smtClean="0"/>
              <a:t>Содержание подведомственного учреждения МКУК </a:t>
            </a:r>
            <a:r>
              <a:rPr lang="ru-RU" sz="2000" dirty="0"/>
              <a:t>«КДЦ Лидер</a:t>
            </a:r>
            <a:r>
              <a:rPr lang="ru-RU" sz="2000" dirty="0" smtClean="0"/>
              <a:t>»</a:t>
            </a:r>
            <a:r>
              <a:rPr lang="ru-RU" sz="2000" dirty="0"/>
              <a:t> - </a:t>
            </a:r>
            <a:r>
              <a:rPr lang="ru-RU" sz="2000" dirty="0" smtClean="0"/>
              <a:t>13 649,30 </a:t>
            </a:r>
            <a:r>
              <a:rPr lang="ru-RU" sz="2000" dirty="0"/>
              <a:t>тыс. </a:t>
            </a:r>
            <a:r>
              <a:rPr lang="ru-RU" sz="2000" dirty="0" smtClean="0"/>
              <a:t>рублей.</a:t>
            </a:r>
            <a:endParaRPr lang="ru-RU" sz="2000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5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2016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385" y="2336873"/>
            <a:ext cx="11579192" cy="423718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Раздел 11 «Физическая культура и спорт</a:t>
            </a:r>
            <a:r>
              <a:rPr lang="ru-RU" dirty="0" smtClean="0"/>
              <a:t>» - 3 680,70 тыс</a:t>
            </a:r>
            <a:r>
              <a:rPr lang="ru-RU" dirty="0"/>
              <a:t>. </a:t>
            </a:r>
            <a:r>
              <a:rPr lang="ru-RU" dirty="0" smtClean="0"/>
              <a:t>рублей:</a:t>
            </a:r>
          </a:p>
          <a:p>
            <a:pPr marL="0" indent="0" algn="ctr">
              <a:buNone/>
            </a:pPr>
            <a:endParaRPr lang="ru-RU" dirty="0"/>
          </a:p>
          <a:p>
            <a:r>
              <a:rPr lang="ru-RU" sz="2000" dirty="0">
                <a:solidFill>
                  <a:prstClr val="white"/>
                </a:solidFill>
              </a:rPr>
              <a:t>Проведение мероприятий </a:t>
            </a:r>
            <a:r>
              <a:rPr lang="ru-RU" sz="2000" dirty="0" smtClean="0">
                <a:solidFill>
                  <a:prstClr val="white"/>
                </a:solidFill>
              </a:rPr>
              <a:t>по физической культуре и массовому спорту – 34,00 тыс. рублей; </a:t>
            </a:r>
          </a:p>
          <a:p>
            <a:endParaRPr lang="ru-RU" sz="2000" dirty="0" smtClean="0">
              <a:solidFill>
                <a:prstClr val="white"/>
              </a:solidFill>
            </a:endParaRPr>
          </a:p>
          <a:p>
            <a:r>
              <a:rPr lang="ru-RU" sz="2000" dirty="0">
                <a:solidFill>
                  <a:prstClr val="white"/>
                </a:solidFill>
              </a:rPr>
              <a:t>Содержание подведомственного учреждения МКУК «КДЦ Лидер</a:t>
            </a:r>
            <a:r>
              <a:rPr lang="ru-RU" sz="2000" dirty="0" smtClean="0">
                <a:solidFill>
                  <a:prstClr val="white"/>
                </a:solidFill>
              </a:rPr>
              <a:t>» - 3 646,70 тыс.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1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758" y="2110389"/>
            <a:ext cx="11762071" cy="3212382"/>
          </a:xfrm>
        </p:spPr>
        <p:txBody>
          <a:bodyPr>
            <a:noAutofit/>
          </a:bodyPr>
          <a:lstStyle/>
          <a:p>
            <a:pPr algn="ctr"/>
            <a:r>
              <a:rPr lang="ru-RU" sz="9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внимание!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8139" y="5621153"/>
            <a:ext cx="9613861" cy="1316063"/>
          </a:xfrm>
        </p:spPr>
        <p:txBody>
          <a:bodyPr/>
          <a:lstStyle/>
          <a:p>
            <a:pPr algn="ctr">
              <a:defRPr/>
            </a:pPr>
            <a:endParaRPr lang="ru-RU" sz="4800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r">
              <a:defRPr/>
            </a:pPr>
            <a:r>
              <a:rPr lang="ru-RU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Публичные слушания </a:t>
            </a:r>
            <a:r>
              <a:rPr lang="ru-RU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24 </a:t>
            </a:r>
            <a:r>
              <a:rPr lang="ru-RU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ноября </a:t>
            </a:r>
            <a:r>
              <a:rPr lang="ru-RU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2015 года</a:t>
            </a:r>
            <a:endParaRPr lang="ru-RU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2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826" y="2330118"/>
            <a:ext cx="11086110" cy="4037161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latin typeface="Book Antiqua" panose="02040602050305030304" pitchFamily="18" charset="0"/>
              </a:rPr>
              <a:t>ДОХОДЫ БЮДЖЕТА ГОРОДСКОГО ПОСЕЛЕНИЯ</a:t>
            </a:r>
          </a:p>
          <a:p>
            <a:pPr marL="0" indent="0" algn="ctr">
              <a:buNone/>
            </a:pPr>
            <a:r>
              <a:rPr lang="ru-RU" sz="4800" b="1" dirty="0" smtClean="0">
                <a:latin typeface="Book Antiqua" panose="02040602050305030304" pitchFamily="18" charset="0"/>
              </a:rPr>
              <a:t> АНДРА СОСТАВЛЯЮТ </a:t>
            </a:r>
          </a:p>
          <a:p>
            <a:pPr marL="0" indent="0" algn="ctr">
              <a:buNone/>
            </a:pPr>
            <a:r>
              <a:rPr lang="ru-RU" sz="4800" b="1" dirty="0" smtClean="0">
                <a:latin typeface="Book Antiqua" panose="02040602050305030304" pitchFamily="18" charset="0"/>
              </a:rPr>
              <a:t>36 697,7 ТЫС. РУБЛЕЙ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Основные принципы формирования доходов 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на 2016 год 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 title="4689"/>
          <p:cNvGraphicFramePr/>
          <p:nvPr>
            <p:extLst>
              <p:ext uri="{D42A27DB-BD31-4B8C-83A1-F6EECF244321}">
                <p14:modId xmlns:p14="http://schemas.microsoft.com/office/powerpoint/2010/main" val="3352546842"/>
              </p:ext>
            </p:extLst>
          </p:nvPr>
        </p:nvGraphicFramePr>
        <p:xfrm>
          <a:off x="154921" y="2156604"/>
          <a:ext cx="5686698" cy="4555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Основные принципы формирования доходов 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на 2016 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3383288691"/>
              </p:ext>
            </p:extLst>
          </p:nvPr>
        </p:nvGraphicFramePr>
        <p:xfrm>
          <a:off x="6226629" y="2156604"/>
          <a:ext cx="5712821" cy="455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284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39" y="796771"/>
            <a:ext cx="9613861" cy="10809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Основные принципы формирования доходов 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на 2016 год 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654788" cy="35993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Удельный </a:t>
            </a:r>
            <a:r>
              <a:rPr lang="ru-RU" dirty="0"/>
              <a:t>вес НДФЛ в общем объеме доходов, тыс. </a:t>
            </a:r>
            <a:r>
              <a:rPr lang="ru-RU" dirty="0" smtClean="0"/>
              <a:t>рублей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65638100"/>
              </p:ext>
            </p:extLst>
          </p:nvPr>
        </p:nvGraphicFramePr>
        <p:xfrm>
          <a:off x="243839" y="3029800"/>
          <a:ext cx="11277601" cy="3492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68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864" y="944816"/>
            <a:ext cx="9613861" cy="10809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Особенности расчетов поступлений платежей 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бюджет </a:t>
            </a:r>
            <a:r>
              <a:rPr lang="ru-RU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 основным доходным источникам</a:t>
            </a:r>
            <a:br>
              <a:rPr lang="ru-RU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028075482"/>
              </p:ext>
            </p:extLst>
          </p:nvPr>
        </p:nvGraphicFramePr>
        <p:xfrm>
          <a:off x="322216" y="2309146"/>
          <a:ext cx="11477897" cy="4380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76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2016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284595"/>
              </p:ext>
            </p:extLst>
          </p:nvPr>
        </p:nvGraphicFramePr>
        <p:xfrm>
          <a:off x="365759" y="2336800"/>
          <a:ext cx="11303727" cy="404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8378"/>
                <a:gridCol w="1793966"/>
                <a:gridCol w="1811383"/>
              </a:tblGrid>
              <a:tr h="4063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</a:tr>
              <a:tr h="406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549,90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</a:t>
                      </a:r>
                    </a:p>
                  </a:txBody>
                  <a:tcPr marL="63721" marR="63721" marT="0" marB="0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396,00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63721" marR="63721" marT="0" marB="0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228,70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3721" marR="63721" marT="0" marB="0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1 607,00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3721" marR="63721" marT="0" marB="0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369,90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63721" marR="63721" marT="0" marB="0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216,20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0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 МКУК «КДЦ Лидер»</a:t>
                      </a:r>
                    </a:p>
                  </a:txBody>
                  <a:tcPr marL="63721" marR="63721" marT="0" marB="0" anchor="b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08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13 649,30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3721" marR="63721" marT="0" marB="0" anchor="b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34,00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 МКУК «КДЦ Лидер»</a:t>
                      </a:r>
                    </a:p>
                  </a:txBody>
                  <a:tcPr marL="63721" marR="63721" marT="0" marB="0" anchor="b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3 646,70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39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2016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44357539"/>
              </p:ext>
            </p:extLst>
          </p:nvPr>
        </p:nvGraphicFramePr>
        <p:xfrm>
          <a:off x="217714" y="2194560"/>
          <a:ext cx="11495315" cy="4423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63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год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80321" y="2336873"/>
            <a:ext cx="10980456" cy="40813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Раздел 02</a:t>
            </a:r>
          </a:p>
          <a:p>
            <a:pPr marL="0" indent="0" algn="ctr">
              <a:buNone/>
            </a:pPr>
            <a:r>
              <a:rPr lang="ru-RU" sz="2800" b="1" dirty="0" smtClean="0"/>
              <a:t> </a:t>
            </a:r>
            <a:r>
              <a:rPr lang="ru-RU" sz="2800" dirty="0"/>
              <a:t>«Национальная оборона» </a:t>
            </a:r>
            <a:r>
              <a:rPr lang="ru-RU" sz="2800" dirty="0" smtClean="0"/>
              <a:t>(мобилизационная и вневойсковая подготовка) – 396,0 тыс</a:t>
            </a:r>
            <a:r>
              <a:rPr lang="ru-RU" sz="2800" dirty="0"/>
              <a:t>. </a:t>
            </a:r>
            <a:r>
              <a:rPr lang="ru-RU" sz="2800" dirty="0" smtClean="0"/>
              <a:t>рублей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3200" b="1" dirty="0" smtClean="0"/>
              <a:t>Раздел 03</a:t>
            </a:r>
          </a:p>
          <a:p>
            <a:pPr marL="0" indent="0" algn="ctr">
              <a:buNone/>
            </a:pPr>
            <a:r>
              <a:rPr lang="ru-RU" sz="2800" dirty="0" smtClean="0"/>
              <a:t>«</a:t>
            </a:r>
            <a:r>
              <a:rPr lang="ru-RU" sz="2800" dirty="0"/>
              <a:t>Национальная безопасность и правоохранительная деятельность</a:t>
            </a:r>
            <a:r>
              <a:rPr lang="ru-RU" sz="2800" dirty="0" smtClean="0"/>
              <a:t>» (защита населения территории от чрезвычайных ситуаций природного и техногенного характера, гражданская оборона) - 228,70 </a:t>
            </a:r>
            <a:r>
              <a:rPr lang="ru-RU" sz="2800" dirty="0"/>
              <a:t>тыс. </a:t>
            </a:r>
            <a:r>
              <a:rPr lang="ru-RU" sz="2800" dirty="0" smtClean="0"/>
              <a:t>рублей</a:t>
            </a:r>
            <a:endParaRPr lang="ru-RU" sz="2800" dirty="0"/>
          </a:p>
          <a:p>
            <a:endParaRPr lang="ru-RU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776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г.п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Андра </a:t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2016 год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31336"/>
              </p:ext>
            </p:extLst>
          </p:nvPr>
        </p:nvGraphicFramePr>
        <p:xfrm>
          <a:off x="681038" y="2336800"/>
          <a:ext cx="11100284" cy="4266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244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317</TotalTime>
  <Words>785</Words>
  <Application>Microsoft Office PowerPoint</Application>
  <PresentationFormat>Широкоэкранный</PresentationFormat>
  <Paragraphs>106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Sitka Display</vt:lpstr>
      <vt:lpstr>Times New Roman</vt:lpstr>
      <vt:lpstr>Trebuchet MS</vt:lpstr>
      <vt:lpstr>Берлин</vt:lpstr>
      <vt:lpstr>Бюджет муниципального образования городское поселение Андра на 2016 год</vt:lpstr>
      <vt:lpstr>Основные принципы формирования доходов  бюджета г.п. Андра на 2016 год  </vt:lpstr>
      <vt:lpstr> Основные принципы формирования доходов  бюджета г.п. Андра на 2016 год </vt:lpstr>
      <vt:lpstr>Основные принципы формирования доходов  бюджета г.п. Андра на 2016 год  </vt:lpstr>
      <vt:lpstr>Особенности расчетов поступлений платежей  в бюджет г.п. Андра  по основным доходным источникам </vt:lpstr>
      <vt:lpstr>Расходы бюджета г.п. Андра  на 2016 год</vt:lpstr>
      <vt:lpstr>Расходы бюджета г.п. Андра  на 2016 год</vt:lpstr>
      <vt:lpstr>Расходы бюджета г.п. Андра  на 2016 год</vt:lpstr>
      <vt:lpstr>Расходы бюджета г.п. Андра  на 2016 год</vt:lpstr>
      <vt:lpstr>Расходы бюджета г.п. Андра  на 2016 год</vt:lpstr>
      <vt:lpstr>Расходы бюджета г.п. Андра  на 2016 год</vt:lpstr>
      <vt:lpstr>Расходы бюджета г.п. Андра  на 2016 год</vt:lpstr>
      <vt:lpstr>Расходы бюджета г.п. Андра  на 2016 год</vt:lpstr>
      <vt:lpstr>Расходы бюджета г.п. Андра  на 2016 год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городское поселение Андра на 2016 год</dc:title>
  <dc:creator>Buh1</dc:creator>
  <cp:lastModifiedBy>Buh1</cp:lastModifiedBy>
  <cp:revision>30</cp:revision>
  <cp:lastPrinted>2015-11-24T07:34:08Z</cp:lastPrinted>
  <dcterms:created xsi:type="dcterms:W3CDTF">2015-11-23T09:49:08Z</dcterms:created>
  <dcterms:modified xsi:type="dcterms:W3CDTF">2017-12-22T11:45:18Z</dcterms:modified>
</cp:coreProperties>
</file>