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60" r:id="rId4"/>
    <p:sldId id="261" r:id="rId5"/>
    <p:sldId id="258" r:id="rId6"/>
    <p:sldId id="259" r:id="rId7"/>
    <p:sldId id="263" r:id="rId8"/>
    <p:sldId id="265"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4"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42" y="68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AD143A-6D81-482F-BB69-40B9C6F296F9}" type="datetimeFigureOut">
              <a:rPr lang="ru-RU" smtClean="0"/>
              <a:pPr/>
              <a:t>27.05.2014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E8EA1-6F87-4216-BC76-968277320C1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BFE8EA1-6F87-4216-BC76-968277320C1A}"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6125A26-2FF7-41A7-BB37-AF4E1C3826D7}" type="datetimeFigureOut">
              <a:rPr lang="ru-RU" smtClean="0"/>
              <a:pPr/>
              <a:t>27.05.2014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778568-E5B3-4C8F-8D91-5ACC06C097C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125A26-2FF7-41A7-BB37-AF4E1C3826D7}" type="datetimeFigureOut">
              <a:rPr lang="ru-RU" smtClean="0"/>
              <a:pPr/>
              <a:t>27.05.2014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778568-E5B3-4C8F-8D91-5ACC06C097C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125A26-2FF7-41A7-BB37-AF4E1C3826D7}" type="datetimeFigureOut">
              <a:rPr lang="ru-RU" smtClean="0"/>
              <a:pPr/>
              <a:t>27.05.2014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778568-E5B3-4C8F-8D91-5ACC06C097C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125A26-2FF7-41A7-BB37-AF4E1C3826D7}" type="datetimeFigureOut">
              <a:rPr lang="ru-RU" smtClean="0"/>
              <a:pPr/>
              <a:t>27.05.2014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778568-E5B3-4C8F-8D91-5ACC06C097C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6125A26-2FF7-41A7-BB37-AF4E1C3826D7}" type="datetimeFigureOut">
              <a:rPr lang="ru-RU" smtClean="0"/>
              <a:pPr/>
              <a:t>27.05.2014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778568-E5B3-4C8F-8D91-5ACC06C097C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6125A26-2FF7-41A7-BB37-AF4E1C3826D7}" type="datetimeFigureOut">
              <a:rPr lang="ru-RU" smtClean="0"/>
              <a:pPr/>
              <a:t>27.05.2014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778568-E5B3-4C8F-8D91-5ACC06C097C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6125A26-2FF7-41A7-BB37-AF4E1C3826D7}" type="datetimeFigureOut">
              <a:rPr lang="ru-RU" smtClean="0"/>
              <a:pPr/>
              <a:t>27.05.2014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778568-E5B3-4C8F-8D91-5ACC06C097C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6125A26-2FF7-41A7-BB37-AF4E1C3826D7}" type="datetimeFigureOut">
              <a:rPr lang="ru-RU" smtClean="0"/>
              <a:pPr/>
              <a:t>27.05.2014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778568-E5B3-4C8F-8D91-5ACC06C097C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6125A26-2FF7-41A7-BB37-AF4E1C3826D7}" type="datetimeFigureOut">
              <a:rPr lang="ru-RU" smtClean="0"/>
              <a:pPr/>
              <a:t>27.05.2014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778568-E5B3-4C8F-8D91-5ACC06C097C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6125A26-2FF7-41A7-BB37-AF4E1C3826D7}" type="datetimeFigureOut">
              <a:rPr lang="ru-RU" smtClean="0"/>
              <a:pPr/>
              <a:t>27.05.2014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778568-E5B3-4C8F-8D91-5ACC06C097C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6125A26-2FF7-41A7-BB37-AF4E1C3826D7}" type="datetimeFigureOut">
              <a:rPr lang="ru-RU" smtClean="0"/>
              <a:pPr/>
              <a:t>27.05.2014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778568-E5B3-4C8F-8D91-5ACC06C097C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25A26-2FF7-41A7-BB37-AF4E1C3826D7}" type="datetimeFigureOut">
              <a:rPr lang="ru-RU" smtClean="0"/>
              <a:pPr/>
              <a:t>27.05.2014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78568-E5B3-4C8F-8D91-5ACC06C097C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consultantplus://offline/ref=27511C51203FF52DC7C1A23F8ABF1DAFFF53F354E05635EE9D17F3D88B79ED6D3A42855CC3C9F00Dx155M" TargetMode="External"/><Relationship Id="rId13" Type="http://schemas.openxmlformats.org/officeDocument/2006/relationships/hyperlink" Target="consultantplus://offline/ref=27511C51203FF52DC7C1A23F8ABF1DAFFF50F355E75335EE9D17F3D88B79ED6D3A42855CC3C9F607x157M" TargetMode="External"/><Relationship Id="rId18" Type="http://schemas.openxmlformats.org/officeDocument/2006/relationships/hyperlink" Target="consultantplus://offline/ref=27511C51203FF52DC7C1A23F8ABF1DAFFF50F052E15735EE9D17F3D88B79ED6D3A42855CC3C9F605x15AM" TargetMode="External"/><Relationship Id="rId3" Type="http://schemas.openxmlformats.org/officeDocument/2006/relationships/hyperlink" Target="consultantplus://offline/ref=27511C51203FF52DC7C1A23F8ABF1DAFFF51F453ED5835EE9D17F3D88B79ED6D3A42855CC3C9F505x156M" TargetMode="External"/><Relationship Id="rId21" Type="http://schemas.openxmlformats.org/officeDocument/2006/relationships/hyperlink" Target="consultantplus://offline/ref=27511C51203FF52DC7C1A23F8ABF1DAFFF50FB5CE55735EE9D17F3D88B79ED6D3A42855CC3C9F604x15BM" TargetMode="External"/><Relationship Id="rId7" Type="http://schemas.openxmlformats.org/officeDocument/2006/relationships/hyperlink" Target="consultantplus://offline/ref=27511C51203FF52DC7C1A23F8ABF1DAFFF54F256E15935EE9D17F3D88B79ED6D3A42855CC3C9F605x15AM" TargetMode="External"/><Relationship Id="rId12" Type="http://schemas.openxmlformats.org/officeDocument/2006/relationships/hyperlink" Target="consultantplus://offline/ref=27511C51203FF52DC7C1A23F8ABF1DAFFF56FA50E65335EE9D17F3D88B79ED6D3A42855CC3C9F605x15AM" TargetMode="External"/><Relationship Id="rId17" Type="http://schemas.openxmlformats.org/officeDocument/2006/relationships/hyperlink" Target="consultantplus://offline/ref=27511C51203FF52DC7C1A23F8ABF1DAFFF50F056E05235EE9D17F3D88B79ED6D3A42855CC3C9F605x15AM" TargetMode="External"/><Relationship Id="rId2" Type="http://schemas.openxmlformats.org/officeDocument/2006/relationships/notesSlide" Target="../notesSlides/notesSlide1.xml"/><Relationship Id="rId16" Type="http://schemas.openxmlformats.org/officeDocument/2006/relationships/hyperlink" Target="consultantplus://offline/ref=27511C51203FF52DC7C1A23F8ABF1DAFFF50F254EC5935EE9D17F3D88B79ED6D3A42855CC3C9F604x156M" TargetMode="External"/><Relationship Id="rId20" Type="http://schemas.openxmlformats.org/officeDocument/2006/relationships/hyperlink" Target="consultantplus://offline/ref=27511C51203FF52DC7C1A23F8ABF1DAFFF50F651E75835EE9D17F3D88B79ED6D3A42855CC3C9F604x152M" TargetMode="External"/><Relationship Id="rId1" Type="http://schemas.openxmlformats.org/officeDocument/2006/relationships/slideLayout" Target="../slideLayouts/slideLayout1.xml"/><Relationship Id="rId6" Type="http://schemas.openxmlformats.org/officeDocument/2006/relationships/hyperlink" Target="consultantplus://offline/ref=27511C51203FF52DC7C1A23F8ABF1DAFFF55F657E15835EE9D17F3D88B79ED6D3A42855CC3C9F605x157M" TargetMode="External"/><Relationship Id="rId11" Type="http://schemas.openxmlformats.org/officeDocument/2006/relationships/hyperlink" Target="consultantplus://offline/ref=27511C51203FF52DC7C1A23F8ABF1DAFFF56FB57E65235EE9D17F3D88B79ED6D3A42855CC3C9F605x15AM" TargetMode="External"/><Relationship Id="rId5" Type="http://schemas.openxmlformats.org/officeDocument/2006/relationships/hyperlink" Target="consultantplus://offline/ref=27511C51203FF52DC7C1A23F8ABF1DAFFF56F350E65135EE9D17F3D88B79ED6D3A42855CC3C9F601x155M" TargetMode="External"/><Relationship Id="rId15" Type="http://schemas.openxmlformats.org/officeDocument/2006/relationships/hyperlink" Target="consultantplus://offline/ref=27511C51203FF52DC7C1A23F8ABF1DAFFF50F352E75435EE9D17F3D88B79ED6D3A42855CC3C9F605x15BM" TargetMode="External"/><Relationship Id="rId10" Type="http://schemas.openxmlformats.org/officeDocument/2006/relationships/hyperlink" Target="consultantplus://offline/ref=27511C51203FF52DC7C1A23F8ABF1DAFFF56F557E25935EE9D17F3D88B79ED6D3A42855CC3C9F605x15BM" TargetMode="External"/><Relationship Id="rId19" Type="http://schemas.openxmlformats.org/officeDocument/2006/relationships/hyperlink" Target="consultantplus://offline/ref=27511C51203FF52DC7C1A23F8ABF1DAFFF50F752E75735EE9D17F3D88B79ED6D3A42855CC3C9F605x157M" TargetMode="External"/><Relationship Id="rId4" Type="http://schemas.openxmlformats.org/officeDocument/2006/relationships/hyperlink" Target="consultantplus://offline/ref=27511C51203FF52DC7C1A23F8ABF1DAFF650F357ED5A68E4954EFFDA8C76B27A3D0B895DC3C9F6x050M" TargetMode="External"/><Relationship Id="rId9" Type="http://schemas.openxmlformats.org/officeDocument/2006/relationships/hyperlink" Target="consultantplus://offline/ref=27511C51203FF52DC7C1A23F8ABF1DAFFF50FB5CE05735EE9D17F3D88B79ED6D3A42855CC3C8F106x157M" TargetMode="External"/><Relationship Id="rId14" Type="http://schemas.openxmlformats.org/officeDocument/2006/relationships/hyperlink" Target="consultantplus://offline/ref=27511C51203FF52DC7C1A23F8ABF1DAFFF50F357E75635EE9D17F3D88B79ED6D3A42855CC3C9F605x157M" TargetMode="External"/><Relationship Id="rId22" Type="http://schemas.openxmlformats.org/officeDocument/2006/relationships/hyperlink" Target="consultantplus://offline/ref=27511C51203FF52DC7C1A23F8ABF1DAFFF50FA50E45335EE9D17F3D88B79ED6D3A42855CC3C9F604x150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consultantplus://offline/ref=43F945162A4ACB0FB626CF88336B79AD9AFC386650494991AA2CC5AFCFEBCA0050AE1B236A59021Ai7k5L" TargetMode="External"/><Relationship Id="rId13" Type="http://schemas.openxmlformats.org/officeDocument/2006/relationships/hyperlink" Target="consultantplus://offline/ref=43F945162A4ACB0FB626CF88336B79AD9AFC386650494991AA2CC5AFCFEBCA0050AE1B2A6Ci5kFL" TargetMode="External"/><Relationship Id="rId3" Type="http://schemas.openxmlformats.org/officeDocument/2006/relationships/hyperlink" Target="consultantplus://offline/ref=43F945162A4ACB0FB626CF88336B79AD9AF9346154464991AA2CC5AFCFEBCA0050AE1B236A580213i7k3L" TargetMode="External"/><Relationship Id="rId7" Type="http://schemas.openxmlformats.org/officeDocument/2006/relationships/hyperlink" Target="consultantplus://offline/ref=43F945162A4ACB0FB626CF88336B79AD9AFC386650494991AA2CC5AFCFEBCA0050AE1B246Ai5k1L" TargetMode="External"/><Relationship Id="rId12" Type="http://schemas.openxmlformats.org/officeDocument/2006/relationships/hyperlink" Target="consultantplus://offline/ref=43F945162A4ACB0FB626CF88336B79AD9AFA3166534F4991AA2CC5AFCFEBCA0050AE1B236A580217i7kCL" TargetMode="External"/><Relationship Id="rId17" Type="http://schemas.openxmlformats.org/officeDocument/2006/relationships/hyperlink" Target="consultantplus://offline/ref=43F945162A4ACB0FB626CF88336B79AD9AFC3866514D4991AA2CC5AFCFEBCA0050AE1B236A580213i7k1L" TargetMode="External"/><Relationship Id="rId2" Type="http://schemas.openxmlformats.org/officeDocument/2006/relationships/hyperlink" Target="consultantplus://offline/ref=43F945162A4ACB0FB626CF88336B79AD9AFA3166534F4991AA2CC5AFCFEBCA0050AE1B236A580217i7k6L" TargetMode="External"/><Relationship Id="rId16" Type="http://schemas.openxmlformats.org/officeDocument/2006/relationships/hyperlink" Target="consultantplus://offline/ref=43F945162A4ACB0FB626CF88336B79AD9AFC386650494991AA2CC5AFCFEBCA0050AE1B236A59021Ai7kDL" TargetMode="External"/><Relationship Id="rId1" Type="http://schemas.openxmlformats.org/officeDocument/2006/relationships/slideLayout" Target="../slideLayouts/slideLayout2.xml"/><Relationship Id="rId6" Type="http://schemas.openxmlformats.org/officeDocument/2006/relationships/hyperlink" Target="consultantplus://offline/ref=43F945162A4ACB0FB626CF88336B79AD9AFC386650494991AA2CC5AFCFEBCA0050AE1B2669i5kEL" TargetMode="External"/><Relationship Id="rId11" Type="http://schemas.openxmlformats.org/officeDocument/2006/relationships/hyperlink" Target="consultantplus://offline/ref=43F945162A4ACB0FB626CF88336B79AD9AF9346154464991AA2CC5AFCFEBCA0050AE1B236A580213i7k2L" TargetMode="External"/><Relationship Id="rId5" Type="http://schemas.openxmlformats.org/officeDocument/2006/relationships/hyperlink" Target="consultantplus://offline/ref=43F945162A4ACB0FB626CF88336B79AD9AFC386650494991AA2CC5AFCFEBCA0050AE1B246Ai5k0L" TargetMode="External"/><Relationship Id="rId15" Type="http://schemas.openxmlformats.org/officeDocument/2006/relationships/hyperlink" Target="consultantplus://offline/ref=43F945162A4ACB0FB626CF88336B79AD9AFC386650494991AA2CC5AFCFEBCA0050AE1B2B68i5k1L" TargetMode="External"/><Relationship Id="rId10" Type="http://schemas.openxmlformats.org/officeDocument/2006/relationships/hyperlink" Target="consultantplus://offline/ref=43F945162A4ACB0FB626CF88336B79AD9AFA3166534F4991AA2CC5AFCFEBCA0050AE1B236A580217i7k2L" TargetMode="External"/><Relationship Id="rId4" Type="http://schemas.openxmlformats.org/officeDocument/2006/relationships/hyperlink" Target="consultantplus://offline/ref=43F945162A4ACB0FB626CF88336B79AD9AFC396A55494991AA2CC5AFCFEBCA0050AE1B236A590511i7kDL" TargetMode="External"/><Relationship Id="rId9" Type="http://schemas.openxmlformats.org/officeDocument/2006/relationships/hyperlink" Target="consultantplus://offline/ref=43F945162A4ACB0FB626CF88336B79AD9AFC3260554C4991AA2CC5AFCFEBCA0050AE1B236A580213i7k6L" TargetMode="External"/><Relationship Id="rId14" Type="http://schemas.openxmlformats.org/officeDocument/2006/relationships/hyperlink" Target="consultantplus://offline/ref=43F945162A4ACB0FB626CF88336B79AD9AFC386650494991AA2CC5AFCFEBCA0050AE1B2B6Ai5kD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consultantplus://offline/ref=94E8645801F8BBF78CDADE96AC269828C95C8124F7C603CB30410ED6CB0F836B2DEF6E0B450E3248Y3CF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consultantplus://offline/ref=38F7F3C36B1F221D97F66012F5DA5E7538810D1782CE7557EFCD3EA4BFAA0F571E17DCB1DDz5x5B" TargetMode="External"/><Relationship Id="rId2" Type="http://schemas.openxmlformats.org/officeDocument/2006/relationships/hyperlink" Target="consultantplus://offline/ref=A4F01C902854A0E200F734B646150EA82A04AB8ED6E4C928C40C2AE34CE1B9997140C17228EF2710X7f9C" TargetMode="External"/><Relationship Id="rId1" Type="http://schemas.openxmlformats.org/officeDocument/2006/relationships/slideLayout" Target="../slideLayouts/slideLayout2.xml"/><Relationship Id="rId4" Type="http://schemas.openxmlformats.org/officeDocument/2006/relationships/hyperlink" Target="consultantplus://offline/ref=38F7F3C36B1F221D97F66012F5DA5E753881071187CB7557EFCD3EA4BFAA0F571E17DCB6D85C83D2zCxA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7"/>
            <a:ext cx="7772400" cy="857255"/>
          </a:xfrm>
        </p:spPr>
        <p:txBody>
          <a:bodyPr/>
          <a:lstStyle/>
          <a:p>
            <a:r>
              <a:rPr lang="ru-RU" dirty="0" smtClean="0"/>
              <a:t>Дорожная карта</a:t>
            </a:r>
            <a:endParaRPr lang="ru-RU" dirty="0"/>
          </a:p>
        </p:txBody>
      </p:sp>
      <p:sp>
        <p:nvSpPr>
          <p:cNvPr id="3" name="Подзаголовок 2"/>
          <p:cNvSpPr>
            <a:spLocks noGrp="1"/>
          </p:cNvSpPr>
          <p:nvPr>
            <p:ph type="subTitle" idx="1"/>
          </p:nvPr>
        </p:nvSpPr>
        <p:spPr>
          <a:xfrm>
            <a:off x="1285852" y="1285860"/>
            <a:ext cx="6400800" cy="1752600"/>
          </a:xfrm>
        </p:spPr>
        <p:txBody>
          <a:bodyPr>
            <a:normAutofit fontScale="77500" lnSpcReduction="20000"/>
          </a:bodyPr>
          <a:lstStyle/>
          <a:p>
            <a:r>
              <a:rPr lang="ru-RU" dirty="0" smtClean="0"/>
              <a:t>ПЛАН МЕРОПРИЯТИЙ («ДОРОЖНАЯ КАРТА») «ТЕХНОЛОГИЧЕСКОЕ ПРИСОЕДИНЕНИЕ ЭНЕРГОПРИНИМАЮЩИХ УСТРОЙСТВ ПОТРЕБИТЕЛЕЙ ЭЛЕКТРИЧЕСКОЙ ЭНЕРГИИ ОБЪЕКТОВ СТРОИТЕЛЬСТВА» </a:t>
            </a:r>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p:txBody>
      </p:sp>
      <p:sp>
        <p:nvSpPr>
          <p:cNvPr id="5" name="Подзаголовок 2"/>
          <p:cNvSpPr txBox="1">
            <a:spLocks/>
          </p:cNvSpPr>
          <p:nvPr/>
        </p:nvSpPr>
        <p:spPr>
          <a:xfrm>
            <a:off x="1142976" y="3000372"/>
            <a:ext cx="6400800" cy="3214686"/>
          </a:xfrm>
          <a:prstGeom prst="rect">
            <a:avLst/>
          </a:prstGeom>
        </p:spPr>
        <p:txBody>
          <a:bodyPr vert="horz" lIns="91440" tIns="45720" rIns="91440" bIns="45720" rtlCol="0">
            <a:noAutofit/>
          </a:bodyPr>
          <a:lstStyle/>
          <a:p>
            <a:r>
              <a:rPr lang="ru-RU" sz="900" dirty="0"/>
              <a:t>Утверждены</a:t>
            </a:r>
          </a:p>
          <a:p>
            <a:r>
              <a:rPr lang="ru-RU" sz="900" dirty="0"/>
              <a:t>Постановлением Правительства</a:t>
            </a:r>
          </a:p>
          <a:p>
            <a:r>
              <a:rPr lang="ru-RU" sz="900" dirty="0"/>
              <a:t>Российской Федерации</a:t>
            </a:r>
          </a:p>
          <a:p>
            <a:r>
              <a:rPr lang="ru-RU" sz="900" dirty="0"/>
              <a:t>от 27 декабря 2004 г. N 861</a:t>
            </a:r>
          </a:p>
          <a:p>
            <a:pPr algn="ctr"/>
            <a:endParaRPr lang="ru-RU" sz="900" dirty="0"/>
          </a:p>
          <a:p>
            <a:pPr algn="ctr"/>
            <a:r>
              <a:rPr lang="ru-RU" sz="900" b="1" dirty="0"/>
              <a:t>ПРАВИЛА</a:t>
            </a:r>
          </a:p>
          <a:p>
            <a:pPr algn="ctr"/>
            <a:r>
              <a:rPr lang="ru-RU" sz="900" b="1" dirty="0"/>
              <a:t>ТЕХНОЛОГИЧЕСКОГО ПРИСОЕДИНЕНИЯ ЭНЕРГОПРИНИМАЮЩИХ</a:t>
            </a:r>
          </a:p>
          <a:p>
            <a:pPr algn="ctr"/>
            <a:r>
              <a:rPr lang="ru-RU" sz="900" b="1" dirty="0"/>
              <a:t>УСТРОЙСТВ ПОТРЕБИТЕЛЕЙ ЭЛЕКТРИЧЕСКОЙ ЭНЕРГИИ, ОБЪЕКТОВ ПО</a:t>
            </a:r>
          </a:p>
          <a:p>
            <a:pPr algn="ctr"/>
            <a:r>
              <a:rPr lang="ru-RU" sz="900" b="1" dirty="0"/>
              <a:t>ПРОИЗВОДСТВУ ЭЛЕКТРИЧЕСКОЙ ЭНЕРГИИ, А ТАКЖЕ ОБЪЕКТОВ</a:t>
            </a:r>
          </a:p>
          <a:p>
            <a:pPr algn="ctr"/>
            <a:r>
              <a:rPr lang="ru-RU" sz="900" b="1" dirty="0"/>
              <a:t>ЭЛЕКТРОСЕТЕВОГО ХОЗЯЙСТВА, ПРИНАДЛЕЖАЩИХ СЕТЕВЫМ</a:t>
            </a:r>
          </a:p>
          <a:p>
            <a:pPr algn="ctr"/>
            <a:r>
              <a:rPr lang="ru-RU" sz="900" b="1" dirty="0"/>
              <a:t>ОРГАНИЗАЦИЯМ И ИНЫМ ЛИЦАМ, К ЭЛЕКТРИЧЕСКИМ СЕТЯМ</a:t>
            </a:r>
          </a:p>
          <a:p>
            <a:endParaRPr lang="ru-RU" sz="900" dirty="0"/>
          </a:p>
          <a:p>
            <a:pPr algn="ctr"/>
            <a:r>
              <a:rPr lang="ru-RU" sz="900" dirty="0"/>
              <a:t>(в ред. Постановлений Правительства РФ </a:t>
            </a:r>
            <a:r>
              <a:rPr lang="ru-RU" sz="900" dirty="0" smtClean="0"/>
              <a:t> </a:t>
            </a:r>
          </a:p>
          <a:p>
            <a:pPr algn="ctr"/>
            <a:r>
              <a:rPr lang="ru-RU" sz="900" dirty="0" smtClean="0"/>
              <a:t>от </a:t>
            </a:r>
            <a:r>
              <a:rPr lang="ru-RU" sz="900" dirty="0"/>
              <a:t>21.03.2007 </a:t>
            </a:r>
            <a:r>
              <a:rPr lang="ru-RU" sz="900" dirty="0">
                <a:hlinkClick r:id="rId3"/>
              </a:rPr>
              <a:t>N 168</a:t>
            </a:r>
            <a:r>
              <a:rPr lang="ru-RU" sz="900" dirty="0" smtClean="0">
                <a:hlinkClick r:id="rId3"/>
              </a:rPr>
              <a:t>, </a:t>
            </a:r>
            <a:r>
              <a:rPr lang="ru-RU" sz="900" dirty="0" smtClean="0"/>
              <a:t>от </a:t>
            </a:r>
            <a:r>
              <a:rPr lang="ru-RU" sz="900" dirty="0"/>
              <a:t>14.02.2009 </a:t>
            </a:r>
            <a:r>
              <a:rPr lang="en-US" sz="900" dirty="0">
                <a:hlinkClick r:id="rId4"/>
              </a:rPr>
              <a:t>N 118, </a:t>
            </a:r>
            <a:endParaRPr lang="ru-RU" sz="900" dirty="0" smtClean="0">
              <a:hlinkClick r:id="rId4"/>
            </a:endParaRPr>
          </a:p>
          <a:p>
            <a:pPr algn="ctr"/>
            <a:r>
              <a:rPr lang="ru-RU" sz="900" dirty="0" smtClean="0">
                <a:hlinkClick r:id="rId4"/>
              </a:rPr>
              <a:t>от </a:t>
            </a:r>
            <a:r>
              <a:rPr lang="ru-RU" sz="900" dirty="0">
                <a:hlinkClick r:id="rId4"/>
              </a:rPr>
              <a:t>21.04.2009 </a:t>
            </a:r>
            <a:r>
              <a:rPr lang="en-US" sz="900" dirty="0">
                <a:hlinkClick r:id="rId5"/>
              </a:rPr>
              <a:t>N </a:t>
            </a:r>
            <a:r>
              <a:rPr lang="en-US" sz="900" dirty="0" smtClean="0">
                <a:hlinkClick r:id="rId5"/>
              </a:rPr>
              <a:t>334,</a:t>
            </a:r>
            <a:r>
              <a:rPr lang="ru-RU" sz="900" dirty="0" smtClean="0"/>
              <a:t> </a:t>
            </a:r>
            <a:r>
              <a:rPr lang="ru-RU" sz="900" dirty="0" smtClean="0"/>
              <a:t>от </a:t>
            </a:r>
            <a:r>
              <a:rPr lang="ru-RU" sz="900" dirty="0"/>
              <a:t>24.09.2010 </a:t>
            </a:r>
            <a:r>
              <a:rPr lang="en-US" sz="900" dirty="0">
                <a:hlinkClick r:id="rId6"/>
              </a:rPr>
              <a:t>N 759, </a:t>
            </a:r>
            <a:r>
              <a:rPr lang="ru-RU" sz="900" dirty="0">
                <a:hlinkClick r:id="rId6"/>
              </a:rPr>
              <a:t>от 01.03.2011 </a:t>
            </a:r>
            <a:r>
              <a:rPr lang="en-US" sz="900" dirty="0">
                <a:hlinkClick r:id="rId7"/>
              </a:rPr>
              <a:t>N 129</a:t>
            </a:r>
            <a:r>
              <a:rPr lang="en-US" sz="900" dirty="0" smtClean="0">
                <a:hlinkClick r:id="rId7"/>
              </a:rPr>
              <a:t>,</a:t>
            </a:r>
            <a:r>
              <a:rPr lang="ru-RU" sz="900" dirty="0" smtClean="0">
                <a:hlinkClick r:id="rId7"/>
              </a:rPr>
              <a:t> </a:t>
            </a:r>
            <a:endParaRPr lang="ru-RU" sz="900" dirty="0" smtClean="0"/>
          </a:p>
          <a:p>
            <a:pPr algn="ctr"/>
            <a:r>
              <a:rPr lang="ru-RU" sz="900" dirty="0" smtClean="0"/>
              <a:t>от </a:t>
            </a:r>
            <a:r>
              <a:rPr lang="ru-RU" sz="900" dirty="0"/>
              <a:t>29.12.2011 </a:t>
            </a:r>
            <a:r>
              <a:rPr lang="en-US" sz="900" dirty="0">
                <a:hlinkClick r:id="rId8"/>
              </a:rPr>
              <a:t>N 1178, </a:t>
            </a:r>
            <a:r>
              <a:rPr lang="ru-RU" sz="900" dirty="0">
                <a:hlinkClick r:id="rId8"/>
              </a:rPr>
              <a:t>от 04.05.2012 </a:t>
            </a:r>
            <a:r>
              <a:rPr lang="en-US" sz="900" dirty="0">
                <a:hlinkClick r:id="rId9"/>
              </a:rPr>
              <a:t>N </a:t>
            </a:r>
            <a:r>
              <a:rPr lang="en-US" sz="900" dirty="0" smtClean="0">
                <a:hlinkClick r:id="rId9"/>
              </a:rPr>
              <a:t>442,</a:t>
            </a:r>
            <a:r>
              <a:rPr lang="ru-RU" sz="900" dirty="0" smtClean="0"/>
              <a:t> от </a:t>
            </a:r>
            <a:r>
              <a:rPr lang="ru-RU" sz="900" dirty="0"/>
              <a:t>05.10.2012 </a:t>
            </a:r>
            <a:r>
              <a:rPr lang="en-US" sz="900" dirty="0">
                <a:hlinkClick r:id="rId10"/>
              </a:rPr>
              <a:t>N 1015, </a:t>
            </a:r>
            <a:r>
              <a:rPr lang="ru-RU" sz="900" dirty="0">
                <a:hlinkClick r:id="rId10"/>
              </a:rPr>
              <a:t>от 22.11.2012 </a:t>
            </a:r>
            <a:r>
              <a:rPr lang="en-US" sz="900" dirty="0">
                <a:hlinkClick r:id="rId11"/>
              </a:rPr>
              <a:t>N 1209</a:t>
            </a:r>
            <a:r>
              <a:rPr lang="en-US" sz="900" dirty="0" smtClean="0">
                <a:hlinkClick r:id="rId11"/>
              </a:rPr>
              <a:t>,</a:t>
            </a:r>
            <a:r>
              <a:rPr lang="ru-RU" sz="900" dirty="0" smtClean="0">
                <a:hlinkClick r:id="rId11"/>
              </a:rPr>
              <a:t> </a:t>
            </a:r>
            <a:endParaRPr lang="ru-RU" sz="900" dirty="0" smtClean="0"/>
          </a:p>
          <a:p>
            <a:pPr algn="ctr"/>
            <a:r>
              <a:rPr lang="ru-RU" sz="900" dirty="0" smtClean="0"/>
              <a:t>от </a:t>
            </a:r>
            <a:r>
              <a:rPr lang="ru-RU" sz="900" dirty="0"/>
              <a:t>20.12.2012 </a:t>
            </a:r>
            <a:r>
              <a:rPr lang="en-US" sz="900" dirty="0">
                <a:hlinkClick r:id="rId12"/>
              </a:rPr>
              <a:t>N 1354, </a:t>
            </a:r>
            <a:r>
              <a:rPr lang="ru-RU" sz="900" dirty="0">
                <a:hlinkClick r:id="rId12"/>
              </a:rPr>
              <a:t>от 26.07.2013 </a:t>
            </a:r>
            <a:r>
              <a:rPr lang="en-US" sz="900" dirty="0">
                <a:hlinkClick r:id="rId13"/>
              </a:rPr>
              <a:t>N </a:t>
            </a:r>
            <a:r>
              <a:rPr lang="en-US" sz="900" dirty="0" smtClean="0">
                <a:hlinkClick r:id="rId13"/>
              </a:rPr>
              <a:t>630,</a:t>
            </a:r>
            <a:r>
              <a:rPr lang="ru-RU" sz="900" dirty="0" smtClean="0"/>
              <a:t> от </a:t>
            </a:r>
            <a:r>
              <a:rPr lang="ru-RU" sz="900" dirty="0"/>
              <a:t>29.07.2013 </a:t>
            </a:r>
            <a:r>
              <a:rPr lang="en-US" sz="900" dirty="0">
                <a:hlinkClick r:id="rId14"/>
              </a:rPr>
              <a:t>N 640, </a:t>
            </a:r>
            <a:r>
              <a:rPr lang="ru-RU" sz="900" dirty="0">
                <a:hlinkClick r:id="rId14"/>
              </a:rPr>
              <a:t>от 12.08.2013 </a:t>
            </a:r>
            <a:r>
              <a:rPr lang="en-US" sz="900" dirty="0">
                <a:hlinkClick r:id="rId15"/>
              </a:rPr>
              <a:t>N 691</a:t>
            </a:r>
            <a:r>
              <a:rPr lang="en-US" sz="900" dirty="0" smtClean="0">
                <a:hlinkClick r:id="rId15"/>
              </a:rPr>
              <a:t>,</a:t>
            </a:r>
            <a:r>
              <a:rPr lang="ru-RU" sz="900" dirty="0" smtClean="0">
                <a:hlinkClick r:id="rId15"/>
              </a:rPr>
              <a:t> </a:t>
            </a:r>
            <a:endParaRPr lang="ru-RU" sz="900" dirty="0" smtClean="0"/>
          </a:p>
          <a:p>
            <a:pPr algn="ctr"/>
            <a:r>
              <a:rPr lang="ru-RU" sz="900" dirty="0" smtClean="0"/>
              <a:t>от </a:t>
            </a:r>
            <a:r>
              <a:rPr lang="ru-RU" sz="900" dirty="0"/>
              <a:t>26.08.2013 </a:t>
            </a:r>
            <a:r>
              <a:rPr lang="en-US" sz="900" dirty="0">
                <a:hlinkClick r:id="rId16"/>
              </a:rPr>
              <a:t>N 737, </a:t>
            </a:r>
            <a:r>
              <a:rPr lang="ru-RU" sz="900" dirty="0">
                <a:hlinkClick r:id="rId16"/>
              </a:rPr>
              <a:t>от 12.10.2013 </a:t>
            </a:r>
            <a:r>
              <a:rPr lang="en-US" sz="900" dirty="0">
                <a:hlinkClick r:id="rId17"/>
              </a:rPr>
              <a:t>N </a:t>
            </a:r>
            <a:r>
              <a:rPr lang="en-US" sz="900" dirty="0" smtClean="0">
                <a:hlinkClick r:id="rId17"/>
              </a:rPr>
              <a:t>915,</a:t>
            </a:r>
            <a:r>
              <a:rPr lang="ru-RU" sz="900" dirty="0" smtClean="0"/>
              <a:t> от </a:t>
            </a:r>
            <a:r>
              <a:rPr lang="ru-RU" sz="900" dirty="0"/>
              <a:t>28.10.2013 </a:t>
            </a:r>
            <a:r>
              <a:rPr lang="en-US" sz="900" dirty="0">
                <a:hlinkClick r:id="rId18"/>
              </a:rPr>
              <a:t>N 967, </a:t>
            </a:r>
            <a:r>
              <a:rPr lang="ru-RU" sz="900" dirty="0">
                <a:hlinkClick r:id="rId18"/>
              </a:rPr>
              <a:t>от 21.11.2013 </a:t>
            </a:r>
            <a:r>
              <a:rPr lang="en-US" sz="900" dirty="0">
                <a:hlinkClick r:id="rId19"/>
              </a:rPr>
              <a:t>N </a:t>
            </a:r>
            <a:r>
              <a:rPr lang="en-US" sz="900" dirty="0" smtClean="0">
                <a:hlinkClick r:id="rId19"/>
              </a:rPr>
              <a:t>1047,</a:t>
            </a:r>
            <a:r>
              <a:rPr lang="ru-RU" sz="900" dirty="0" smtClean="0"/>
              <a:t> </a:t>
            </a:r>
          </a:p>
          <a:p>
            <a:pPr algn="ctr"/>
            <a:r>
              <a:rPr lang="ru-RU" sz="900" dirty="0" smtClean="0"/>
              <a:t>от </a:t>
            </a:r>
            <a:r>
              <a:rPr lang="ru-RU" sz="900" dirty="0"/>
              <a:t>09.12.2013 </a:t>
            </a:r>
            <a:r>
              <a:rPr lang="en-US" sz="900" dirty="0">
                <a:hlinkClick r:id="rId20"/>
              </a:rPr>
              <a:t>N 1131, </a:t>
            </a:r>
            <a:r>
              <a:rPr lang="ru-RU" sz="900" dirty="0">
                <a:hlinkClick r:id="rId20"/>
              </a:rPr>
              <a:t>от 10.02.2014 </a:t>
            </a:r>
            <a:r>
              <a:rPr lang="en-US" sz="900" dirty="0">
                <a:hlinkClick r:id="rId21"/>
              </a:rPr>
              <a:t>N 95</a:t>
            </a:r>
            <a:r>
              <a:rPr lang="en-US" sz="900" dirty="0" smtClean="0">
                <a:hlinkClick r:id="rId21"/>
              </a:rPr>
              <a:t>,</a:t>
            </a:r>
            <a:r>
              <a:rPr lang="ru-RU" sz="900" dirty="0" smtClean="0">
                <a:hlinkClick r:id="rId21"/>
              </a:rPr>
              <a:t> </a:t>
            </a:r>
            <a:r>
              <a:rPr lang="ru-RU" sz="900" dirty="0" smtClean="0"/>
              <a:t>от </a:t>
            </a:r>
            <a:r>
              <a:rPr lang="ru-RU" sz="900" dirty="0"/>
              <a:t>20.02.2014 </a:t>
            </a:r>
            <a:r>
              <a:rPr lang="en-US" sz="900" dirty="0">
                <a:hlinkClick r:id="rId22"/>
              </a:rPr>
              <a:t>N 130)</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9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9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9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9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9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9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9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9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Процедура технологического присоединения: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32500" lnSpcReduction="20000"/>
          </a:bodyPr>
          <a:lstStyle/>
          <a:p>
            <a:pPr algn="just">
              <a:buNone/>
            </a:pPr>
            <a:r>
              <a:rPr lang="ru-RU" dirty="0" smtClean="0">
                <a:latin typeface="Times New Roman" pitchFamily="18" charset="0"/>
                <a:cs typeface="Times New Roman" pitchFamily="18" charset="0"/>
              </a:rPr>
              <a:t>7. Настоящие Правила </a:t>
            </a:r>
            <a:r>
              <a:rPr lang="ru-RU" dirty="0">
                <a:latin typeface="Times New Roman" pitchFamily="18" charset="0"/>
                <a:cs typeface="Times New Roman" pitchFamily="18" charset="0"/>
              </a:rPr>
              <a:t>от </a:t>
            </a:r>
            <a:r>
              <a:rPr lang="ru-RU" dirty="0" smtClean="0">
                <a:latin typeface="Times New Roman" pitchFamily="18" charset="0"/>
                <a:cs typeface="Times New Roman" pitchFamily="18" charset="0"/>
              </a:rPr>
              <a:t>27.12.2004 </a:t>
            </a:r>
            <a:r>
              <a:rPr lang="ru-RU" dirty="0">
                <a:latin typeface="Times New Roman" pitchFamily="18" charset="0"/>
                <a:cs typeface="Times New Roman" pitchFamily="18" charset="0"/>
              </a:rPr>
              <a:t>г. N 861 </a:t>
            </a:r>
            <a:r>
              <a:rPr lang="ru-RU" dirty="0" smtClean="0">
                <a:latin typeface="Times New Roman" pitchFamily="18" charset="0"/>
                <a:cs typeface="Times New Roman" pitchFamily="18" charset="0"/>
              </a:rPr>
              <a:t>устанавливают следующую процедуру технологического присоединения :</a:t>
            </a:r>
          </a:p>
          <a:p>
            <a:pPr algn="just">
              <a:buNone/>
            </a:pPr>
            <a:r>
              <a:rPr lang="ru-RU" dirty="0" smtClean="0">
                <a:latin typeface="Times New Roman" pitchFamily="18" charset="0"/>
                <a:cs typeface="Times New Roman" pitchFamily="18" charset="0"/>
              </a:rPr>
              <a:t>а</a:t>
            </a:r>
            <a:r>
              <a:rPr lang="ru-RU" dirty="0">
                <a:latin typeface="Times New Roman" pitchFamily="18" charset="0"/>
                <a:cs typeface="Times New Roman" pitchFamily="18" charset="0"/>
              </a:rPr>
              <a:t>) подача заявки юридическим или физическим лицом (далее - заявитель), которое имеет намерение осуществить технологическое присоединение, реконструкцию энергопринимающих устройств и увеличение объема максимальной мощности, а также изменить категорию надежности электроснабжения, точки присоединения, виды производственной деятельности, не влекущие пересмотр (увеличение) величины максимальной мощности, но изменяющие схему внешнего электроснабжения энергопринимающих устройств заявителя;</a:t>
            </a:r>
          </a:p>
          <a:p>
            <a:pPr algn="just">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в ред. Постановлений Правительства РФ от 21.04.2009 </a:t>
            </a:r>
            <a:r>
              <a:rPr lang="ru-RU" dirty="0">
                <a:latin typeface="Times New Roman" pitchFamily="18" charset="0"/>
                <a:cs typeface="Times New Roman" pitchFamily="18" charset="0"/>
                <a:hlinkClick r:id="rId2"/>
              </a:rPr>
              <a:t>N 334, от 24.09.2010 </a:t>
            </a:r>
            <a:r>
              <a:rPr lang="ru-RU" dirty="0">
                <a:latin typeface="Times New Roman" pitchFamily="18" charset="0"/>
                <a:cs typeface="Times New Roman" pitchFamily="18" charset="0"/>
                <a:hlinkClick r:id="rId3"/>
              </a:rPr>
              <a:t>N 759, от 04.05.2012 </a:t>
            </a:r>
            <a:r>
              <a:rPr lang="ru-RU" dirty="0">
                <a:latin typeface="Times New Roman" pitchFamily="18" charset="0"/>
                <a:cs typeface="Times New Roman" pitchFamily="18" charset="0"/>
                <a:hlinkClick r:id="rId4"/>
              </a:rPr>
              <a:t>N 442)</a:t>
            </a:r>
          </a:p>
          <a:p>
            <a:pPr algn="just">
              <a:buNone/>
            </a:pPr>
            <a:r>
              <a:rPr lang="ru-RU" dirty="0">
                <a:latin typeface="Times New Roman" pitchFamily="18" charset="0"/>
                <a:cs typeface="Times New Roman" pitchFamily="18" charset="0"/>
              </a:rPr>
              <a:t>б) заключение договора;</a:t>
            </a:r>
          </a:p>
          <a:p>
            <a:pPr algn="just">
              <a:buNone/>
            </a:pPr>
            <a:r>
              <a:rPr lang="ru-RU" dirty="0">
                <a:latin typeface="Times New Roman" pitchFamily="18" charset="0"/>
                <a:cs typeface="Times New Roman" pitchFamily="18" charset="0"/>
              </a:rPr>
              <a:t>в) выполнение сторонами договора мероприятий, предусмотренных договором;</a:t>
            </a:r>
          </a:p>
          <a:p>
            <a:pPr algn="just">
              <a:buNone/>
            </a:pPr>
            <a:r>
              <a:rPr lang="ru-RU" dirty="0">
                <a:latin typeface="Times New Roman" pitchFamily="18" charset="0"/>
                <a:cs typeface="Times New Roman" pitchFamily="18" charset="0"/>
              </a:rPr>
              <a:t>г) получение разрешения органа федерального государственного энергетического надзора на допуск к эксплуатации объектов заявителя, за исключением объектов лиц, указанных в </a:t>
            </a:r>
            <a:r>
              <a:rPr lang="ru-RU" dirty="0">
                <a:latin typeface="Times New Roman" pitchFamily="18" charset="0"/>
                <a:cs typeface="Times New Roman" pitchFamily="18" charset="0"/>
                <a:hlinkClick r:id="rId5"/>
              </a:rPr>
              <a:t>пункте 12 настоящих Правил, технологическое присоединение которых осуществляется по третьей категории надежности (по одному источнику электроснабжения) к электрическим сетям классом напряжения до 10 кВ включительно, и объектов лиц, указанных в </a:t>
            </a:r>
            <a:r>
              <a:rPr lang="ru-RU" dirty="0">
                <a:latin typeface="Times New Roman" pitchFamily="18" charset="0"/>
                <a:cs typeface="Times New Roman" pitchFamily="18" charset="0"/>
                <a:hlinkClick r:id="rId6"/>
              </a:rPr>
              <a:t>пунктах 12(1), </a:t>
            </a:r>
            <a:r>
              <a:rPr lang="ru-RU" dirty="0">
                <a:latin typeface="Times New Roman" pitchFamily="18" charset="0"/>
                <a:cs typeface="Times New Roman" pitchFamily="18" charset="0"/>
                <a:hlinkClick r:id="rId7"/>
              </a:rPr>
              <a:t>13 и </a:t>
            </a:r>
            <a:r>
              <a:rPr lang="ru-RU" dirty="0">
                <a:latin typeface="Times New Roman" pitchFamily="18" charset="0"/>
                <a:cs typeface="Times New Roman" pitchFamily="18" charset="0"/>
                <a:hlinkClick r:id="rId8"/>
              </a:rPr>
              <a:t>14 настоящих Правил. Указанные исключения не распространяются на случаи технологического присоединения объектов сетевых организаций;</a:t>
            </a:r>
          </a:p>
          <a:p>
            <a:pPr algn="just">
              <a:buNone/>
            </a:pP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пп</a:t>
            </a:r>
            <a:r>
              <a:rPr lang="ru-RU" dirty="0">
                <a:latin typeface="Times New Roman" pitchFamily="18" charset="0"/>
                <a:cs typeface="Times New Roman" pitchFamily="18" charset="0"/>
              </a:rPr>
              <a:t>. "г" в ред. </a:t>
            </a:r>
            <a:r>
              <a:rPr lang="ru-RU" dirty="0">
                <a:latin typeface="Times New Roman" pitchFamily="18" charset="0"/>
                <a:cs typeface="Times New Roman" pitchFamily="18" charset="0"/>
                <a:hlinkClick r:id="rId9"/>
              </a:rPr>
              <a:t>Постановления Правительства РФ от 12.10.2013 N 915)</a:t>
            </a:r>
          </a:p>
          <a:p>
            <a:pPr algn="just">
              <a:buNone/>
            </a:pPr>
            <a:r>
              <a:rPr lang="ru-RU" dirty="0">
                <a:latin typeface="Times New Roman" pitchFamily="18" charset="0"/>
                <a:cs typeface="Times New Roman" pitchFamily="18" charset="0"/>
              </a:rPr>
              <a:t>г.1) осуществление сетевой организацией фактического присоединения объектов заявителя к электрическим сетям. Для целей настоящих Правил под фактическим присоединением понимается комплекс технических и организационных мероприятий, обеспечивающих физическое соединение (контакт) объектов электросетевого хозяйства сетевой организации, в которую была подана заявка, и объектов заявителя (энергопринимающих устройств) без осуществления фактической подачи (приема) напряжения и мощности на объекты заявителя (фиксация коммутационного аппарата в положении "отключено");</a:t>
            </a:r>
          </a:p>
          <a:p>
            <a:pPr algn="just">
              <a:buNone/>
            </a:pP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пп</a:t>
            </a:r>
            <a:r>
              <a:rPr lang="ru-RU" dirty="0">
                <a:latin typeface="Times New Roman" pitchFamily="18" charset="0"/>
                <a:cs typeface="Times New Roman" pitchFamily="18" charset="0"/>
              </a:rPr>
              <a:t>. "г.1" введен </a:t>
            </a:r>
            <a:r>
              <a:rPr lang="ru-RU" dirty="0">
                <a:latin typeface="Times New Roman" pitchFamily="18" charset="0"/>
                <a:cs typeface="Times New Roman" pitchFamily="18" charset="0"/>
                <a:hlinkClick r:id="rId10"/>
              </a:rPr>
              <a:t>Постановлением Правительства РФ от 21.04.2009 N 334, в ред. </a:t>
            </a:r>
            <a:r>
              <a:rPr lang="ru-RU" dirty="0">
                <a:latin typeface="Times New Roman" pitchFamily="18" charset="0"/>
                <a:cs typeface="Times New Roman" pitchFamily="18" charset="0"/>
                <a:hlinkClick r:id="rId11"/>
              </a:rPr>
              <a:t>Постановления Правительства РФ от 24.09.2010 N 759)</a:t>
            </a:r>
          </a:p>
          <a:p>
            <a:pPr algn="just">
              <a:buNone/>
            </a:pPr>
            <a:r>
              <a:rPr lang="ru-RU" dirty="0">
                <a:latin typeface="Times New Roman" pitchFamily="18" charset="0"/>
                <a:cs typeface="Times New Roman" pitchFamily="18" charset="0"/>
              </a:rPr>
              <a:t>г.2) фактический прием (подача) напряжения и мощности, осуществляемый путем включения коммутационного аппарата (фиксация коммутационного аппарата в положении "включено");</a:t>
            </a:r>
          </a:p>
          <a:p>
            <a:pPr algn="just">
              <a:buNone/>
            </a:pP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пп</a:t>
            </a:r>
            <a:r>
              <a:rPr lang="ru-RU" dirty="0">
                <a:latin typeface="Times New Roman" pitchFamily="18" charset="0"/>
                <a:cs typeface="Times New Roman" pitchFamily="18" charset="0"/>
              </a:rPr>
              <a:t>. "г.2" введен </a:t>
            </a:r>
            <a:r>
              <a:rPr lang="ru-RU" dirty="0">
                <a:latin typeface="Times New Roman" pitchFamily="18" charset="0"/>
                <a:cs typeface="Times New Roman" pitchFamily="18" charset="0"/>
                <a:hlinkClick r:id="rId12"/>
              </a:rPr>
              <a:t>Постановлением Правительства РФ от 21.04.2009 N 334)</a:t>
            </a:r>
          </a:p>
          <a:p>
            <a:pPr algn="just">
              <a:buNone/>
            </a:pPr>
            <a:r>
              <a:rPr lang="ru-RU" dirty="0" err="1">
                <a:latin typeface="Times New Roman" pitchFamily="18" charset="0"/>
                <a:cs typeface="Times New Roman" pitchFamily="18" charset="0"/>
              </a:rPr>
              <a:t>д</a:t>
            </a:r>
            <a:r>
              <a:rPr lang="ru-RU" dirty="0">
                <a:latin typeface="Times New Roman" pitchFamily="18" charset="0"/>
                <a:cs typeface="Times New Roman" pitchFamily="18" charset="0"/>
              </a:rPr>
              <a:t>) составление акта об осуществлении технологического присоединения по форме согласно </a:t>
            </a:r>
            <a:r>
              <a:rPr lang="ru-RU" dirty="0">
                <a:latin typeface="Times New Roman" pitchFamily="18" charset="0"/>
                <a:cs typeface="Times New Roman" pitchFamily="18" charset="0"/>
                <a:hlinkClick r:id="rId13"/>
              </a:rPr>
              <a:t>приложению N 6 (далее - акт об осуществлении технологического присоединения), акта разграничения границ балансовой принадлежности сторон по форме согласно </a:t>
            </a:r>
            <a:r>
              <a:rPr lang="ru-RU" dirty="0">
                <a:latin typeface="Times New Roman" pitchFamily="18" charset="0"/>
                <a:cs typeface="Times New Roman" pitchFamily="18" charset="0"/>
                <a:hlinkClick r:id="rId14"/>
              </a:rPr>
              <a:t>приложению N 7 (далее - акт разграничения границ балансовой принадлежности сторон), акта разграничения эксплуатационной ответственности сторон по форме согласно </a:t>
            </a:r>
            <a:r>
              <a:rPr lang="ru-RU" dirty="0">
                <a:latin typeface="Times New Roman" pitchFamily="18" charset="0"/>
                <a:cs typeface="Times New Roman" pitchFamily="18" charset="0"/>
                <a:hlinkClick r:id="rId15"/>
              </a:rPr>
              <a:t>приложению N 8 (далее - акт разграничения эксплуатационной ответственности сторон), а также акта согласования технологической и (или) аварийной брони (для заявителей, указанных в </a:t>
            </a:r>
            <a:r>
              <a:rPr lang="ru-RU" dirty="0">
                <a:latin typeface="Times New Roman" pitchFamily="18" charset="0"/>
                <a:cs typeface="Times New Roman" pitchFamily="18" charset="0"/>
                <a:hlinkClick r:id="rId16"/>
              </a:rPr>
              <a:t>пункте 14(2) настоящих Правил).</a:t>
            </a:r>
          </a:p>
          <a:p>
            <a:pPr algn="just">
              <a:buNone/>
            </a:pP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пп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a:t>
            </a:r>
            <a:r>
              <a:rPr lang="ru-RU" dirty="0">
                <a:latin typeface="Times New Roman" pitchFamily="18" charset="0"/>
                <a:cs typeface="Times New Roman" pitchFamily="18" charset="0"/>
              </a:rPr>
              <a:t>" в ред. </a:t>
            </a:r>
            <a:r>
              <a:rPr lang="ru-RU" dirty="0">
                <a:latin typeface="Times New Roman" pitchFamily="18" charset="0"/>
                <a:cs typeface="Times New Roman" pitchFamily="18" charset="0"/>
                <a:hlinkClick r:id="rId17"/>
              </a:rPr>
              <a:t>Постановления Правительства РФ от 20.02.2014 N 130)</a:t>
            </a:r>
          </a:p>
          <a:p>
            <a:pPr algn="just"/>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r>
              <a:rPr lang="ru-RU" sz="2700" dirty="0" smtClean="0">
                <a:latin typeface="Times New Roman" pitchFamily="18" charset="0"/>
                <a:cs typeface="Times New Roman" pitchFamily="18" charset="0"/>
              </a:rPr>
              <a:t>ОСОБЕННОСТИ </a:t>
            </a:r>
            <a:r>
              <a:rPr lang="ru-RU" sz="2700" dirty="0" smtClean="0">
                <a:latin typeface="Times New Roman" pitchFamily="18" charset="0"/>
                <a:cs typeface="Times New Roman" pitchFamily="18" charset="0"/>
              </a:rPr>
              <a:t>ВРЕМЕННОГО ТЕХНОЛОГИЧЕСКОГО ПРИСОЕДИНЕНИЯ</a:t>
            </a:r>
            <a:br>
              <a:rPr lang="ru-RU" sz="2700"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(абзац введен </a:t>
            </a:r>
            <a:r>
              <a:rPr lang="ru-RU" sz="1600" dirty="0">
                <a:latin typeface="Times New Roman" pitchFamily="18" charset="0"/>
                <a:cs typeface="Times New Roman" pitchFamily="18" charset="0"/>
                <a:hlinkClick r:id="rId2"/>
              </a:rPr>
              <a:t>Постановлением Правительства РФ от 26.08.2013 N 737)</a:t>
            </a:r>
            <a:r>
              <a:rPr lang="ru-RU" sz="1600" dirty="0"/>
              <a:t/>
            </a:r>
            <a:br>
              <a:rPr lang="ru-RU" sz="1600" dirty="0"/>
            </a:br>
            <a:endParaRPr lang="ru-RU" sz="1600" dirty="0"/>
          </a:p>
        </p:txBody>
      </p:sp>
      <p:sp>
        <p:nvSpPr>
          <p:cNvPr id="3" name="Содержимое 2"/>
          <p:cNvSpPr>
            <a:spLocks noGrp="1"/>
          </p:cNvSpPr>
          <p:nvPr>
            <p:ph idx="1"/>
          </p:nvPr>
        </p:nvSpPr>
        <p:spPr>
          <a:xfrm>
            <a:off x="457200" y="1600201"/>
            <a:ext cx="8229600" cy="3829064"/>
          </a:xfrm>
        </p:spPr>
        <p:txBody>
          <a:bodyPr>
            <a:normAutofit/>
          </a:bodyPr>
          <a:lstStyle/>
          <a:p>
            <a:pPr algn="just">
              <a:buNone/>
            </a:pPr>
            <a:r>
              <a:rPr lang="ru-RU" sz="1700" dirty="0" smtClean="0">
                <a:latin typeface="Times New Roman" pitchFamily="18" charset="0"/>
                <a:cs typeface="Times New Roman" pitchFamily="18" charset="0"/>
              </a:rPr>
              <a:t>51</a:t>
            </a:r>
            <a:r>
              <a:rPr lang="ru-RU" sz="1700" dirty="0">
                <a:latin typeface="Times New Roman" pitchFamily="18" charset="0"/>
                <a:cs typeface="Times New Roman" pitchFamily="18" charset="0"/>
              </a:rPr>
              <a:t>. </a:t>
            </a:r>
            <a:r>
              <a:rPr lang="ru-RU" sz="1700" dirty="0" smtClean="0">
                <a:latin typeface="Times New Roman" pitchFamily="18" charset="0"/>
                <a:cs typeface="Times New Roman" pitchFamily="18" charset="0"/>
              </a:rPr>
              <a:t>  Для </a:t>
            </a:r>
            <a:r>
              <a:rPr lang="ru-RU" sz="1700" dirty="0">
                <a:latin typeface="Times New Roman" pitchFamily="18" charset="0"/>
                <a:cs typeface="Times New Roman" pitchFamily="18" charset="0"/>
              </a:rPr>
              <a:t>осуществления временного технологического присоединения необходимо </a:t>
            </a:r>
            <a:r>
              <a:rPr lang="ru-RU" sz="1700" dirty="0" smtClean="0">
                <a:latin typeface="Times New Roman" pitchFamily="18" charset="0"/>
                <a:cs typeface="Times New Roman" pitchFamily="18" charset="0"/>
              </a:rPr>
              <a:t>одновременное </a:t>
            </a:r>
            <a:r>
              <a:rPr lang="ru-RU" sz="1700" dirty="0">
                <a:latin typeface="Times New Roman" pitchFamily="18" charset="0"/>
                <a:cs typeface="Times New Roman" pitchFamily="18" charset="0"/>
              </a:rPr>
              <a:t>соблюдение следующих условий:</a:t>
            </a:r>
          </a:p>
          <a:p>
            <a:pPr algn="just">
              <a:buNone/>
            </a:pPr>
            <a:r>
              <a:rPr lang="ru-RU" sz="1700" b="1" dirty="0" smtClean="0">
                <a:latin typeface="Times New Roman" pitchFamily="18" charset="0"/>
                <a:cs typeface="Times New Roman" pitchFamily="18" charset="0"/>
              </a:rPr>
              <a:t>         а</a:t>
            </a:r>
            <a:r>
              <a:rPr lang="ru-RU" sz="1700" b="1" dirty="0">
                <a:latin typeface="Times New Roman" pitchFamily="18" charset="0"/>
                <a:cs typeface="Times New Roman" pitchFamily="18" charset="0"/>
              </a:rPr>
              <a:t>) наличие у заявителя заключенного с сетевой организацией договора (за исключением случаев, когда </a:t>
            </a:r>
            <a:r>
              <a:rPr lang="ru-RU" sz="1700" b="1" dirty="0" err="1">
                <a:latin typeface="Times New Roman" pitchFamily="18" charset="0"/>
                <a:cs typeface="Times New Roman" pitchFamily="18" charset="0"/>
              </a:rPr>
              <a:t>энергопринимающие</a:t>
            </a:r>
            <a:r>
              <a:rPr lang="ru-RU" sz="1700" b="1" dirty="0">
                <a:latin typeface="Times New Roman" pitchFamily="18" charset="0"/>
                <a:cs typeface="Times New Roman" pitchFamily="18" charset="0"/>
              </a:rPr>
              <a:t> устройства являются передвижными и имеют максимальную мощность до 150 кВт включительно);</a:t>
            </a:r>
          </a:p>
          <a:p>
            <a:pPr algn="just">
              <a:buNone/>
            </a:pPr>
            <a:r>
              <a:rPr lang="ru-RU" sz="1700" b="1" dirty="0" smtClean="0">
                <a:latin typeface="Times New Roman" pitchFamily="18" charset="0"/>
                <a:cs typeface="Times New Roman" pitchFamily="18" charset="0"/>
              </a:rPr>
              <a:t>         б</a:t>
            </a:r>
            <a:r>
              <a:rPr lang="ru-RU" sz="1700" b="1" dirty="0">
                <a:latin typeface="Times New Roman" pitchFamily="18" charset="0"/>
                <a:cs typeface="Times New Roman" pitchFamily="18" charset="0"/>
              </a:rPr>
              <a:t>) временное технологическое присоединение осуществляется для электроснабжения энергопринимающих устройств по третьей категории надежности электроснабжения.</a:t>
            </a:r>
          </a:p>
          <a:p>
            <a:pPr algn="just">
              <a:buNone/>
            </a:pPr>
            <a:r>
              <a:rPr lang="ru-RU" sz="1700" b="1" dirty="0">
                <a:latin typeface="Times New Roman" pitchFamily="18" charset="0"/>
                <a:cs typeface="Times New Roman" pitchFamily="18" charset="0"/>
              </a:rPr>
              <a:t>52. Не допускается обеспечение электроснабжения введенных в эксплуатацию объектов капитального строительства с использованием энергопринимающих устройств, присоединенных по временной схеме электроснабжения для обеспечения работ по строительству, реконструкции или капитальному ремонту объектов капитального строительства</a:t>
            </a:r>
            <a:r>
              <a:rPr lang="ru-RU" sz="1700" b="1" dirty="0" smtClean="0">
                <a:latin typeface="Times New Roman" pitchFamily="18" charset="0"/>
                <a:cs typeface="Times New Roman" pitchFamily="18" charset="0"/>
              </a:rPr>
              <a:t>.</a:t>
            </a:r>
            <a:endParaRPr lang="ru-RU" sz="17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Мероприятия </a:t>
            </a:r>
            <a:r>
              <a:rPr lang="ru-RU" sz="2800" dirty="0" smtClean="0">
                <a:latin typeface="Times New Roman" pitchFamily="18" charset="0"/>
                <a:cs typeface="Times New Roman" pitchFamily="18" charset="0"/>
              </a:rPr>
              <a:t>по возведению новых объектов электросетевого хозяйства</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25000" lnSpcReduction="20000"/>
          </a:bodyPr>
          <a:lstStyle/>
          <a:p>
            <a:pPr algn="just">
              <a:buNone/>
            </a:pPr>
            <a:r>
              <a:rPr lang="ru-RU" sz="5600" dirty="0" smtClean="0">
                <a:latin typeface="Times New Roman" pitchFamily="18" charset="0"/>
                <a:cs typeface="Times New Roman" pitchFamily="18" charset="0"/>
              </a:rPr>
              <a:t>53. При временном технологическом присоединении заявителем самостоятельно обеспечивается проведение мероприятий по возведению новых объектов электросетевого хозяйства от существующих объектов электросетевого хозяйства сетевой организации до присоединяемых энергопринимающих устройств. При этом сетевая организация обязана обеспечить техническую подготовку соответствующих объектов электросетевого хозяйства для временного технологического присоединения.</a:t>
            </a:r>
          </a:p>
          <a:p>
            <a:pPr algn="just">
              <a:buNone/>
            </a:pPr>
            <a:r>
              <a:rPr lang="ru-RU" sz="5600" dirty="0" smtClean="0">
                <a:latin typeface="Times New Roman" pitchFamily="18" charset="0"/>
                <a:cs typeface="Times New Roman" pitchFamily="18" charset="0"/>
              </a:rPr>
              <a:t>Распределение между заявителем и сетевой организацией обязательств по выполнению мероприятий по временному технологическому присоединению, а также установление границ балансовой принадлежности и эксплуатационной ответственности осуществляются с учетом требований, установленных настоящим пунктом.</a:t>
            </a:r>
          </a:p>
          <a:p>
            <a:pPr algn="just">
              <a:buNone/>
            </a:pPr>
            <a:r>
              <a:rPr lang="ru-RU" sz="5600" dirty="0" smtClean="0">
                <a:solidFill>
                  <a:schemeClr val="tx2">
                    <a:lumMod val="60000"/>
                    <a:lumOff val="40000"/>
                  </a:schemeClr>
                </a:solidFill>
                <a:latin typeface="Times New Roman" pitchFamily="18" charset="0"/>
                <a:cs typeface="Times New Roman" pitchFamily="18" charset="0"/>
              </a:rPr>
              <a:t>В случае если при временном технологическом присоединении не могут быть соблюдены критерии наличия технической возможности технологического присоединения, предусмотренные пунктом 28 настоящих Правил, сетевая организация в технических условиях указывает объем максимальной мощности объектов электросетевого хозяйства, возможный к использованию заявителем, и объем мощности, который может быть обеспечен в том числе с использованием автономных источников питания для обеспечения присоединяемых энергопринимающих устройств недостающим объемом мощности на период электроснабжения по временной схеме электроснабжения.</a:t>
            </a:r>
          </a:p>
          <a:p>
            <a:pPr algn="just">
              <a:buNone/>
            </a:pPr>
            <a:r>
              <a:rPr lang="ru-RU" sz="5600" dirty="0" smtClean="0">
                <a:latin typeface="Times New Roman" pitchFamily="18" charset="0"/>
                <a:cs typeface="Times New Roman" pitchFamily="18" charset="0"/>
              </a:rPr>
              <a:t>54. Электроснабжение энергопринимающих устройств, технологическое присоединение которых осуществлено по временной схеме электроснабжения, осуществляется:</a:t>
            </a:r>
          </a:p>
          <a:p>
            <a:pPr algn="just">
              <a:buNone/>
            </a:pPr>
            <a:r>
              <a:rPr lang="ru-RU" sz="5600" dirty="0" smtClean="0">
                <a:latin typeface="Times New Roman" pitchFamily="18" charset="0"/>
                <a:cs typeface="Times New Roman" pitchFamily="18" charset="0"/>
              </a:rPr>
              <a:t>           а) до наступления срока технологического присоединения с применением постоянной схемы электроснабжения, установленного договором. Если в соответствии с договором мероприятия по технологическому присоединению реализуются поэтапно, энергоснабжение энергопринимающих устройств по временной схеме электроснабжения осуществляется до завершения того из этапов, на котором будет обеспечена возможность электроснабжения таких энергопринимающих устройств с применением постоянной схемы электроснабжения на объем максимальной мощности, указанный в заявке, направляемой заявителем в целях временного технологического присоединения.</a:t>
            </a:r>
          </a:p>
          <a:p>
            <a:pPr algn="just">
              <a:buNone/>
            </a:pPr>
            <a:r>
              <a:rPr lang="ru-RU" sz="5600" dirty="0" smtClean="0">
                <a:latin typeface="Times New Roman" pitchFamily="18" charset="0"/>
                <a:cs typeface="Times New Roman" pitchFamily="18" charset="0"/>
              </a:rPr>
              <a:t>           </a:t>
            </a:r>
          </a:p>
          <a:p>
            <a:pPr algn="just"/>
            <a:endParaRPr lang="ru-RU" dirty="0" smtClean="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8237765" cy="1325563"/>
          </a:xfrm>
        </p:spPr>
        <p:txBody>
          <a:bodyPr>
            <a:normAutofit/>
          </a:bodyPr>
          <a:lstStyle/>
          <a:p>
            <a:r>
              <a:rPr lang="ru-RU" sz="1600" b="1" dirty="0">
                <a:latin typeface="Times New Roman" pitchFamily="18" charset="0"/>
                <a:cs typeface="Times New Roman" pitchFamily="18" charset="0"/>
              </a:rPr>
              <a:t>п. 13. Правил: </a:t>
            </a:r>
            <a:r>
              <a:rPr lang="ru-RU" sz="1600" dirty="0">
                <a:latin typeface="Times New Roman" pitchFamily="18" charset="0"/>
                <a:cs typeface="Times New Roman" pitchFamily="18" charset="0"/>
              </a:rPr>
              <a:t>Заявители направляющие заявку на технологическое присоединение в целях </a:t>
            </a:r>
            <a:r>
              <a:rPr lang="ru-RU" sz="1600" b="1" dirty="0">
                <a:latin typeface="Times New Roman" pitchFamily="18" charset="0"/>
                <a:cs typeface="Times New Roman" pitchFamily="18" charset="0"/>
              </a:rPr>
              <a:t>временного</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технологического присоединения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 заявке должны быть указаны следующие сведения</a:t>
            </a:r>
            <a:r>
              <a:rPr lang="en-US"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
        <p:nvSpPr>
          <p:cNvPr id="3" name="Объект 2"/>
          <p:cNvSpPr>
            <a:spLocks noGrp="1"/>
          </p:cNvSpPr>
          <p:nvPr>
            <p:ph idx="1"/>
          </p:nvPr>
        </p:nvSpPr>
        <p:spPr>
          <a:xfrm>
            <a:off x="261258" y="1825625"/>
            <a:ext cx="8254093" cy="3603639"/>
          </a:xfrm>
        </p:spPr>
        <p:txBody>
          <a:bodyPr/>
          <a:lstStyle/>
          <a:p>
            <a:pPr marL="0" indent="0" algn="just">
              <a:spcBef>
                <a:spcPts val="0"/>
              </a:spcBef>
              <a:buNone/>
            </a:pPr>
            <a:r>
              <a:rPr lang="ru-RU" sz="1400" dirty="0" smtClean="0">
                <a:latin typeface="Times New Roman" pitchFamily="18" charset="0"/>
                <a:cs typeface="Times New Roman" pitchFamily="18" charset="0"/>
              </a:rPr>
              <a:t>а) Реквизиты заявителя (для юридических лиц - полное наименование и номер записи в Едином государственном реестре юридических лиц, для индивидуальных предпринимателей - номер записи в Едином государственном реестре индивидуальных предпринимателей и дата ее внесения в реестр </a:t>
            </a:r>
          </a:p>
          <a:p>
            <a:pPr marL="0" indent="0" algn="just">
              <a:spcBef>
                <a:spcPts val="0"/>
              </a:spcBef>
              <a:buNone/>
            </a:pPr>
            <a:r>
              <a:rPr lang="ru-RU" sz="1400" dirty="0" smtClean="0">
                <a:latin typeface="Times New Roman" pitchFamily="18" charset="0"/>
                <a:cs typeface="Times New Roman" pitchFamily="18" charset="0"/>
              </a:rPr>
              <a:t>(п</a:t>
            </a:r>
            <a:r>
              <a:rPr lang="ru-RU" sz="1400" dirty="0">
                <a:latin typeface="Times New Roman" pitchFamily="18" charset="0"/>
                <a:cs typeface="Times New Roman" pitchFamily="18" charset="0"/>
              </a:rPr>
              <a:t>. 9 «а», Правил </a:t>
            </a:r>
            <a:r>
              <a:rPr lang="ru-RU" sz="1400" dirty="0" smtClean="0">
                <a:latin typeface="Times New Roman" pitchFamily="18" charset="0"/>
                <a:cs typeface="Times New Roman" pitchFamily="18" charset="0"/>
              </a:rPr>
              <a:t>)</a:t>
            </a:r>
          </a:p>
          <a:p>
            <a:pPr marL="0" indent="0" algn="just">
              <a:spcBef>
                <a:spcPts val="0"/>
              </a:spcBef>
              <a:buNone/>
            </a:pPr>
            <a:r>
              <a:rPr lang="ru-RU" sz="1400" dirty="0" smtClean="0">
                <a:latin typeface="Times New Roman" pitchFamily="18" charset="0"/>
                <a:cs typeface="Times New Roman" pitchFamily="18" charset="0"/>
              </a:rPr>
              <a:t>б) </a:t>
            </a:r>
            <a:r>
              <a:rPr lang="ru-RU" sz="1400" dirty="0">
                <a:latin typeface="Times New Roman" pitchFamily="18" charset="0"/>
                <a:cs typeface="Times New Roman" pitchFamily="18" charset="0"/>
              </a:rPr>
              <a:t>Наименование </a:t>
            </a:r>
            <a:r>
              <a:rPr lang="ru-RU" sz="1400" dirty="0" smtClean="0">
                <a:latin typeface="Times New Roman" pitchFamily="18" charset="0"/>
                <a:cs typeface="Times New Roman" pitchFamily="18" charset="0"/>
              </a:rPr>
              <a:t>и место нахождение </a:t>
            </a:r>
            <a:r>
              <a:rPr lang="ru-RU" sz="1400" dirty="0" err="1">
                <a:latin typeface="Times New Roman" pitchFamily="18" charset="0"/>
                <a:cs typeface="Times New Roman" pitchFamily="18" charset="0"/>
              </a:rPr>
              <a:t>энергопринимающих</a:t>
            </a:r>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устройств, </a:t>
            </a:r>
            <a:r>
              <a:rPr lang="ru-RU" sz="1400" dirty="0">
                <a:latin typeface="Times New Roman" pitchFamily="18" charset="0"/>
                <a:cs typeface="Times New Roman" pitchFamily="18" charset="0"/>
              </a:rPr>
              <a:t>которые необходимо присоединить к электрическим сетям сетевой организации (п.9 «б» Правил</a:t>
            </a:r>
            <a:r>
              <a:rPr lang="ru-RU" sz="1400" dirty="0" smtClean="0">
                <a:latin typeface="Times New Roman" pitchFamily="18" charset="0"/>
                <a:cs typeface="Times New Roman" pitchFamily="18" charset="0"/>
              </a:rPr>
              <a:t>)</a:t>
            </a:r>
          </a:p>
          <a:p>
            <a:pPr marL="0" indent="0" algn="just">
              <a:spcBef>
                <a:spcPts val="0"/>
              </a:spcBef>
              <a:buNone/>
            </a:pPr>
            <a:r>
              <a:rPr lang="ru-RU" sz="1400" dirty="0" smtClean="0">
                <a:latin typeface="Times New Roman" pitchFamily="18" charset="0"/>
                <a:cs typeface="Times New Roman" pitchFamily="18" charset="0"/>
              </a:rPr>
              <a:t>в) Место </a:t>
            </a:r>
            <a:r>
              <a:rPr lang="ru-RU" sz="1400" dirty="0">
                <a:latin typeface="Times New Roman" pitchFamily="18" charset="0"/>
                <a:cs typeface="Times New Roman" pitchFamily="18" charset="0"/>
              </a:rPr>
              <a:t>нахождения Заявителя (п.9 «в» Правил</a:t>
            </a:r>
            <a:r>
              <a:rPr lang="ru-RU" sz="1400" dirty="0" smtClean="0">
                <a:latin typeface="Times New Roman" pitchFamily="18" charset="0"/>
                <a:cs typeface="Times New Roman" pitchFamily="18" charset="0"/>
              </a:rPr>
              <a:t>)</a:t>
            </a:r>
          </a:p>
          <a:p>
            <a:pPr marL="0" indent="0" algn="just">
              <a:spcBef>
                <a:spcPts val="0"/>
              </a:spcBef>
              <a:buNone/>
            </a:pPr>
            <a:r>
              <a:rPr lang="ru-RU" sz="1400" dirty="0">
                <a:latin typeface="Times New Roman" pitchFamily="18" charset="0"/>
                <a:cs typeface="Times New Roman" pitchFamily="18" charset="0"/>
              </a:rPr>
              <a:t>г</a:t>
            </a:r>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Запрашиваемая</a:t>
            </a:r>
            <a:r>
              <a:rPr lang="ru-RU" sz="1400" b="1" dirty="0">
                <a:latin typeface="Times New Roman" pitchFamily="18" charset="0"/>
                <a:cs typeface="Times New Roman" pitchFamily="18" charset="0"/>
              </a:rPr>
              <a:t> </a:t>
            </a:r>
            <a:r>
              <a:rPr lang="ru-RU" sz="1400" dirty="0">
                <a:latin typeface="Times New Roman" pitchFamily="18" charset="0"/>
                <a:cs typeface="Times New Roman" pitchFamily="18" charset="0"/>
              </a:rPr>
              <a:t>максимальная мощность </a:t>
            </a:r>
            <a:r>
              <a:rPr lang="ru-RU" sz="1400" dirty="0" err="1">
                <a:latin typeface="Times New Roman" pitchFamily="18" charset="0"/>
                <a:cs typeface="Times New Roman" pitchFamily="18" charset="0"/>
              </a:rPr>
              <a:t>энергопринимающих</a:t>
            </a:r>
            <a:r>
              <a:rPr lang="ru-RU" sz="1400" dirty="0">
                <a:latin typeface="Times New Roman" pitchFamily="18" charset="0"/>
                <a:cs typeface="Times New Roman" pitchFamily="18" charset="0"/>
              </a:rPr>
              <a:t> устройств заявителя </a:t>
            </a:r>
          </a:p>
          <a:p>
            <a:pPr marL="0" indent="0" algn="just">
              <a:spcBef>
                <a:spcPts val="0"/>
              </a:spcBef>
              <a:buNone/>
            </a:pPr>
            <a:r>
              <a:rPr lang="ru-RU" sz="1400" dirty="0" smtClean="0">
                <a:latin typeface="Times New Roman" pitchFamily="18" charset="0"/>
                <a:cs typeface="Times New Roman" pitchFamily="18" charset="0"/>
              </a:rPr>
              <a:t>д) </a:t>
            </a:r>
            <a:r>
              <a:rPr lang="ru-RU" sz="1400" dirty="0">
                <a:latin typeface="Times New Roman" pitchFamily="18" charset="0"/>
                <a:cs typeface="Times New Roman" pitchFamily="18" charset="0"/>
              </a:rPr>
              <a:t>Характер </a:t>
            </a:r>
            <a:r>
              <a:rPr lang="ru-RU" sz="1400" dirty="0" smtClean="0">
                <a:latin typeface="Times New Roman" pitchFamily="18" charset="0"/>
                <a:cs typeface="Times New Roman" pitchFamily="18" charset="0"/>
              </a:rPr>
              <a:t>нагрузки</a:t>
            </a:r>
          </a:p>
          <a:p>
            <a:pPr marL="0" indent="0" algn="just">
              <a:spcBef>
                <a:spcPts val="0"/>
              </a:spcBef>
              <a:buNone/>
            </a:pPr>
            <a:r>
              <a:rPr lang="ru-RU" sz="1400" dirty="0">
                <a:latin typeface="Times New Roman" pitchFamily="18" charset="0"/>
                <a:cs typeface="Times New Roman" pitchFamily="18" charset="0"/>
              </a:rPr>
              <a:t>е</a:t>
            </a:r>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Срок электроснабжения </a:t>
            </a:r>
            <a:r>
              <a:rPr lang="ru-RU" sz="1400" dirty="0" err="1">
                <a:latin typeface="Times New Roman" pitchFamily="18" charset="0"/>
                <a:cs typeface="Times New Roman" pitchFamily="18" charset="0"/>
              </a:rPr>
              <a:t>энергопринимающих</a:t>
            </a:r>
            <a:r>
              <a:rPr lang="ru-RU" sz="1400" dirty="0">
                <a:latin typeface="Times New Roman" pitchFamily="18" charset="0"/>
                <a:cs typeface="Times New Roman" pitchFamily="18" charset="0"/>
              </a:rPr>
              <a:t> устройств по временной схеме электроснабжения (для заявителей, </a:t>
            </a:r>
            <a:r>
              <a:rPr lang="ru-RU" sz="1400" dirty="0" err="1">
                <a:latin typeface="Times New Roman" pitchFamily="18" charset="0"/>
                <a:cs typeface="Times New Roman" pitchFamily="18" charset="0"/>
              </a:rPr>
              <a:t>энергопринимающие</a:t>
            </a:r>
            <a:r>
              <a:rPr lang="ru-RU" sz="1400" dirty="0">
                <a:latin typeface="Times New Roman" pitchFamily="18" charset="0"/>
                <a:cs typeface="Times New Roman" pitchFamily="18" charset="0"/>
              </a:rPr>
              <a:t> устройства которых являются передвижными и имеют максимальную мощность до 150 кВт включительно</a:t>
            </a:r>
            <a:r>
              <a:rPr lang="ru-RU" sz="1400" dirty="0" smtClean="0">
                <a:latin typeface="Times New Roman" pitchFamily="18" charset="0"/>
                <a:cs typeface="Times New Roman" pitchFamily="18" charset="0"/>
              </a:rPr>
              <a:t>)</a:t>
            </a:r>
          </a:p>
          <a:p>
            <a:pPr marL="0" indent="0" algn="just">
              <a:spcBef>
                <a:spcPts val="0"/>
              </a:spcBef>
              <a:buNone/>
            </a:pPr>
            <a:r>
              <a:rPr lang="ru-RU" sz="1400" b="1" dirty="0" smtClean="0">
                <a:latin typeface="Times New Roman" pitchFamily="18" charset="0"/>
                <a:cs typeface="Times New Roman" pitchFamily="18" charset="0"/>
              </a:rPr>
              <a:t>ж) </a:t>
            </a:r>
            <a:r>
              <a:rPr lang="ru-RU" sz="1400" b="1" dirty="0">
                <a:latin typeface="Times New Roman" pitchFamily="18" charset="0"/>
                <a:cs typeface="Times New Roman" pitchFamily="18" charset="0"/>
              </a:rPr>
              <a:t>Информация о реквизитах договора по постоянной схеме электроснабжения объекта (за исключением случаев, когда </a:t>
            </a:r>
            <a:r>
              <a:rPr lang="ru-RU" sz="1400" b="1" dirty="0" err="1">
                <a:latin typeface="Times New Roman" pitchFamily="18" charset="0"/>
                <a:cs typeface="Times New Roman" pitchFamily="18" charset="0"/>
              </a:rPr>
              <a:t>энергопринимающие</a:t>
            </a:r>
            <a:r>
              <a:rPr lang="ru-RU" sz="1400" b="1" dirty="0">
                <a:latin typeface="Times New Roman" pitchFamily="18" charset="0"/>
                <a:cs typeface="Times New Roman" pitchFamily="18" charset="0"/>
              </a:rPr>
              <a:t> устройства являются передвижными и имеют максимальную мощность до 150 кВт включительно)</a:t>
            </a:r>
            <a:endParaRPr lang="ru-RU" sz="1400" b="1" dirty="0" smtClean="0">
              <a:latin typeface="Times New Roman" pitchFamily="18" charset="0"/>
              <a:cs typeface="Times New Roman" pitchFamily="18" charset="0"/>
            </a:endParaRPr>
          </a:p>
          <a:p>
            <a:pPr marL="0" indent="0" algn="just">
              <a:buNone/>
            </a:pPr>
            <a:endParaRPr lang="ru-RU" dirty="0" smtClean="0">
              <a:latin typeface="Times New Roman" pitchFamily="18" charset="0"/>
              <a:cs typeface="Times New Roman" pitchFamily="18" charset="0"/>
            </a:endParaRPr>
          </a:p>
          <a:p>
            <a:pPr marL="0" indent="0" algn="just">
              <a:buNone/>
            </a:pP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465042546"/>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58297"/>
            <a:ext cx="7886700" cy="429532"/>
          </a:xfrm>
        </p:spPr>
        <p:txBody>
          <a:bodyPr>
            <a:normAutofit/>
          </a:bodyPr>
          <a:lstStyle/>
          <a:p>
            <a:r>
              <a:rPr lang="ru-RU" sz="1600" b="1" dirty="0">
                <a:latin typeface="Times New Roman" panose="02020603050405020304" pitchFamily="18" charset="0"/>
                <a:cs typeface="Times New Roman" panose="02020603050405020304" pitchFamily="18" charset="0"/>
              </a:rPr>
              <a:t>п. 10 Правил</a:t>
            </a:r>
            <a:r>
              <a:rPr lang="ru-RU" sz="1600" b="1" dirty="0" smtClean="0">
                <a:latin typeface="Times New Roman" panose="02020603050405020304" pitchFamily="18" charset="0"/>
                <a:cs typeface="Times New Roman" panose="02020603050405020304" pitchFamily="18" charset="0"/>
              </a:rPr>
              <a:t>.</a:t>
            </a:r>
            <a:r>
              <a:rPr lang="en-US"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К заявке прилагаются следующие документы</a:t>
            </a:r>
            <a:r>
              <a:rPr lang="en-US"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20436" y="751114"/>
            <a:ext cx="8760279" cy="5834743"/>
          </a:xfrm>
        </p:spPr>
        <p:txBody>
          <a:bodyPr>
            <a:normAutofit fontScale="32500" lnSpcReduction="20000"/>
          </a:bodyPr>
          <a:lstStyle/>
          <a:p>
            <a:pPr marL="0" indent="0" algn="just">
              <a:buNone/>
            </a:pPr>
            <a:r>
              <a:rPr lang="ru-RU" sz="4000" dirty="0">
                <a:latin typeface="Times New Roman" panose="02020603050405020304" pitchFamily="18" charset="0"/>
                <a:cs typeface="Times New Roman" panose="02020603050405020304" pitchFamily="18" charset="0"/>
              </a:rPr>
              <a:t>1. План расположения </a:t>
            </a:r>
            <a:r>
              <a:rPr lang="ru-RU" sz="4000" dirty="0" err="1">
                <a:latin typeface="Times New Roman" panose="02020603050405020304" pitchFamily="18" charset="0"/>
                <a:cs typeface="Times New Roman" panose="02020603050405020304" pitchFamily="18" charset="0"/>
              </a:rPr>
              <a:t>энергопринимающих</a:t>
            </a:r>
            <a:r>
              <a:rPr lang="ru-RU" sz="4000" dirty="0">
                <a:latin typeface="Times New Roman" panose="02020603050405020304" pitchFamily="18" charset="0"/>
                <a:cs typeface="Times New Roman" panose="02020603050405020304" pitchFamily="18" charset="0"/>
              </a:rPr>
              <a:t> устройств, которые необходимо присоединить к электрическим сетям сетевой организации;</a:t>
            </a:r>
          </a:p>
          <a:p>
            <a:pPr marL="0" indent="0" algn="just">
              <a:buNone/>
            </a:pPr>
            <a:r>
              <a:rPr lang="ru-RU" sz="4000" dirty="0">
                <a:latin typeface="Times New Roman" panose="02020603050405020304" pitchFamily="18" charset="0"/>
                <a:cs typeface="Times New Roman" panose="02020603050405020304" pitchFamily="18" charset="0"/>
              </a:rPr>
              <a:t>2. Перечень и мощность </a:t>
            </a:r>
            <a:r>
              <a:rPr lang="ru-RU" sz="4000" dirty="0" err="1">
                <a:latin typeface="Times New Roman" panose="02020603050405020304" pitchFamily="18" charset="0"/>
                <a:cs typeface="Times New Roman" panose="02020603050405020304" pitchFamily="18" charset="0"/>
              </a:rPr>
              <a:t>энергопринимающих</a:t>
            </a:r>
            <a:r>
              <a:rPr lang="ru-RU" sz="4000" dirty="0">
                <a:latin typeface="Times New Roman" panose="02020603050405020304" pitchFamily="18" charset="0"/>
                <a:cs typeface="Times New Roman" panose="02020603050405020304" pitchFamily="18" charset="0"/>
              </a:rPr>
              <a:t> устройств, которые могут быть присоединены к устройствам противоаварийной автоматики;</a:t>
            </a:r>
          </a:p>
          <a:p>
            <a:pPr marL="0" indent="0" algn="just">
              <a:buNone/>
            </a:pPr>
            <a:r>
              <a:rPr lang="ru-RU" sz="4000" dirty="0">
                <a:latin typeface="Times New Roman" panose="02020603050405020304" pitchFamily="18" charset="0"/>
                <a:cs typeface="Times New Roman" panose="02020603050405020304" pitchFamily="18" charset="0"/>
              </a:rPr>
              <a:t>3. Копия документа, подтверждающего право собственности или иное предусмотренное законом основание на объект капитального строительства (нежилое помещение в таком объекте капитального строительства) и (или) земельный участок, на котором расположены (будут располагаться) объекты заявителя, либо право собственности или иное предусмотренное законом основание на </a:t>
            </a:r>
            <a:r>
              <a:rPr lang="ru-RU" sz="4000" dirty="0" err="1">
                <a:latin typeface="Times New Roman" panose="02020603050405020304" pitchFamily="18" charset="0"/>
                <a:cs typeface="Times New Roman" panose="02020603050405020304" pitchFamily="18" charset="0"/>
              </a:rPr>
              <a:t>энергопринимающие</a:t>
            </a:r>
            <a:r>
              <a:rPr lang="ru-RU" sz="4000" dirty="0">
                <a:latin typeface="Times New Roman" panose="02020603050405020304" pitchFamily="18" charset="0"/>
                <a:cs typeface="Times New Roman" panose="02020603050405020304" pitchFamily="18" charset="0"/>
              </a:rPr>
              <a:t> устройства (для заявителей, планирующих осуществить технологическое присоединение </a:t>
            </a:r>
            <a:r>
              <a:rPr lang="ru-RU" sz="4000" dirty="0" err="1">
                <a:latin typeface="Times New Roman" panose="02020603050405020304" pitchFamily="18" charset="0"/>
                <a:cs typeface="Times New Roman" panose="02020603050405020304" pitchFamily="18" charset="0"/>
              </a:rPr>
              <a:t>энергопринимающих</a:t>
            </a:r>
            <a:r>
              <a:rPr lang="ru-RU" sz="4000" dirty="0">
                <a:latin typeface="Times New Roman" panose="02020603050405020304" pitchFamily="18" charset="0"/>
                <a:cs typeface="Times New Roman" panose="02020603050405020304" pitchFamily="18" charset="0"/>
              </a:rPr>
              <a:t> устройств потребителей, расположенных в нежилых помещениях многоквартирных домов или иных объектах капитального строительства, - копия документа, подтверждающего право собственности или иное предусмотренное законом основание на нежилое помещение в таком многоквартирном доме или ином объекте капитального строительства);</a:t>
            </a:r>
          </a:p>
          <a:p>
            <a:pPr marL="0" indent="0" algn="just">
              <a:buNone/>
            </a:pPr>
            <a:r>
              <a:rPr lang="ru-RU" sz="4000" dirty="0">
                <a:latin typeface="Times New Roman" panose="02020603050405020304" pitchFamily="18" charset="0"/>
                <a:cs typeface="Times New Roman" panose="02020603050405020304" pitchFamily="18" charset="0"/>
              </a:rPr>
              <a:t>4. Доверенность или иные документы, подтверждающие полномочия представителя заявителя, подающего и получающего документы, в случае если заявка подается в сетевую организацию представителем заявителя;</a:t>
            </a:r>
          </a:p>
          <a:p>
            <a:pPr marL="0" indent="0" algn="just">
              <a:buNone/>
            </a:pPr>
            <a:r>
              <a:rPr lang="ru-RU" sz="4000" dirty="0" smtClean="0">
                <a:latin typeface="Times New Roman" panose="02020603050405020304" pitchFamily="18" charset="0"/>
                <a:cs typeface="Times New Roman" panose="02020603050405020304" pitchFamily="18" charset="0"/>
              </a:rPr>
              <a:t>5. В </a:t>
            </a:r>
            <a:r>
              <a:rPr lang="ru-RU" sz="4000" dirty="0">
                <a:latin typeface="Times New Roman" panose="02020603050405020304" pitchFamily="18" charset="0"/>
                <a:cs typeface="Times New Roman" panose="02020603050405020304" pitchFamily="18" charset="0"/>
              </a:rPr>
              <a:t>случае технологического присоединения </a:t>
            </a:r>
            <a:r>
              <a:rPr lang="ru-RU" sz="4000" dirty="0" err="1">
                <a:latin typeface="Times New Roman" panose="02020603050405020304" pitchFamily="18" charset="0"/>
                <a:cs typeface="Times New Roman" panose="02020603050405020304" pitchFamily="18" charset="0"/>
              </a:rPr>
              <a:t>энергопринимающих</a:t>
            </a:r>
            <a:r>
              <a:rPr lang="ru-RU" sz="4000" dirty="0">
                <a:latin typeface="Times New Roman" panose="02020603050405020304" pitchFamily="18" charset="0"/>
                <a:cs typeface="Times New Roman" panose="02020603050405020304" pitchFamily="18" charset="0"/>
              </a:rPr>
              <a:t> устройств, находящихся в нежилых помещениях, расположенных в многоквартирных домах и иных объектах капитального строительства, заявка на технологическое присоединение </a:t>
            </a:r>
            <a:r>
              <a:rPr lang="ru-RU" sz="4000" dirty="0" err="1">
                <a:latin typeface="Times New Roman" panose="02020603050405020304" pitchFamily="18" charset="0"/>
                <a:cs typeface="Times New Roman" panose="02020603050405020304" pitchFamily="18" charset="0"/>
              </a:rPr>
              <a:t>энергопринимающих</a:t>
            </a:r>
            <a:r>
              <a:rPr lang="ru-RU" sz="4000" dirty="0">
                <a:latin typeface="Times New Roman" panose="02020603050405020304" pitchFamily="18" charset="0"/>
                <a:cs typeface="Times New Roman" panose="02020603050405020304" pitchFamily="18" charset="0"/>
              </a:rPr>
              <a:t> устройств подается в сетевую организацию, к объектам электросетевого хозяйства которой присоединен соответствующий многоквартирный дом или иной объект капитального строительства, собственником такого нежилого помещения или лицом, обладающим иным законным правом на нежилое помещение и имеющим право распоряжения нежилым помещением, копия документа, подтверждающего согласие организации, осуществляющей управление многоквартирным домом, при наличии у такой организации соответствующих полномочий либо при ее отсутствии или отсутствии у нее полномочий согласие общего собрания владельцев жилых помещений многоквартирного дома на организацию присоединения нежилого помещения отдельными линиями от вводного устройства (вводно-распределительного устройства, главного распределительного щита), установленного на вводе питающей линии сетевой организации в соответствующее здание или его обособленную часть (если для соответствующего нежилого помещения проектом на многоквартирный дом не предусмотрено индивидуальное вводно-распределительное устройство с непосредственным присоединением к питающей линии сетевой организации</a:t>
            </a:r>
            <a:r>
              <a:rPr lang="ru-RU" sz="4000" dirty="0" smtClean="0">
                <a:latin typeface="Times New Roman" panose="02020603050405020304" pitchFamily="18" charset="0"/>
                <a:cs typeface="Times New Roman" panose="02020603050405020304" pitchFamily="18" charset="0"/>
              </a:rPr>
              <a:t>).</a:t>
            </a:r>
          </a:p>
          <a:p>
            <a:pPr marL="0" indent="0" algn="just">
              <a:buNone/>
            </a:pPr>
            <a:r>
              <a:rPr lang="ru-RU" sz="4000" dirty="0" smtClean="0">
                <a:latin typeface="Times New Roman" panose="02020603050405020304" pitchFamily="18" charset="0"/>
                <a:cs typeface="Times New Roman" panose="02020603050405020304" pitchFamily="18" charset="0"/>
              </a:rPr>
              <a:t>6. Документы, подтверждающие правовой статус Заявителя. (Устав, свидетельство о внесении записи в единый государственный реестр юридических лиц, свидетельство о постановке на учет в налоговом органе, документ, подтверждающий право подписи заявки на технологическое присоединение</a:t>
            </a:r>
            <a:r>
              <a:rPr lang="ru-RU" sz="4000" dirty="0" smtClean="0">
                <a:latin typeface="Times New Roman" panose="02020603050405020304" pitchFamily="18" charset="0"/>
                <a:cs typeface="Times New Roman" panose="02020603050405020304" pitchFamily="18" charset="0"/>
              </a:rPr>
              <a:t>)</a:t>
            </a:r>
          </a:p>
          <a:p>
            <a:pPr marL="0" indent="0" algn="just">
              <a:buNone/>
            </a:pPr>
            <a:endParaRPr lang="ru-RU" sz="4000" dirty="0">
              <a:latin typeface="Times New Roman" panose="02020603050405020304" pitchFamily="18" charset="0"/>
              <a:cs typeface="Times New Roman" panose="02020603050405020304" pitchFamily="18" charset="0"/>
            </a:endParaRPr>
          </a:p>
          <a:p>
            <a:pPr marL="0" indent="0" algn="just">
              <a:buNone/>
            </a:pPr>
            <a:r>
              <a:rPr lang="ru-RU" sz="4000" dirty="0" smtClean="0">
                <a:latin typeface="Times New Roman" panose="02020603050405020304" pitchFamily="18" charset="0"/>
                <a:cs typeface="Times New Roman" panose="02020603050405020304" pitchFamily="18" charset="0"/>
              </a:rPr>
              <a:t>            Заявка </a:t>
            </a:r>
            <a:r>
              <a:rPr lang="ru-RU" sz="4000" dirty="0" smtClean="0">
                <a:latin typeface="Times New Roman" panose="02020603050405020304" pitchFamily="18" charset="0"/>
                <a:cs typeface="Times New Roman" panose="02020603050405020304" pitchFamily="18" charset="0"/>
              </a:rPr>
              <a:t>направляется заявителем в сетевую организацию в 2 экземплярах письмом с описью вложения. </a:t>
            </a:r>
            <a:r>
              <a:rPr lang="ru-RU" sz="4000" dirty="0" smtClean="0">
                <a:latin typeface="Times New Roman" panose="02020603050405020304" pitchFamily="18" charset="0"/>
                <a:cs typeface="Times New Roman" panose="02020603050405020304" pitchFamily="18" charset="0"/>
              </a:rPr>
              <a:t>Заявитель вправе представить заявку в сетевую организацию лично или через уполномоченного представителя, а сетевая организация обязана принять такую заявку.</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01315579"/>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Мероприятия </a:t>
            </a:r>
            <a:r>
              <a:rPr lang="ru-RU" b="1" dirty="0" smtClean="0">
                <a:latin typeface="Times New Roman" pitchFamily="18" charset="0"/>
                <a:cs typeface="Times New Roman" pitchFamily="18" charset="0"/>
              </a:rPr>
              <a:t>по технологическому присоединению</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pPr algn="just">
              <a:lnSpc>
                <a:spcPct val="120000"/>
              </a:lnSpc>
              <a:buNone/>
              <a:defRPr/>
            </a:pPr>
            <a:r>
              <a:rPr lang="en-US" b="1" dirty="0">
                <a:latin typeface="Times New Roman" pitchFamily="18" charset="0"/>
                <a:cs typeface="Times New Roman" pitchFamily="18" charset="0"/>
              </a:rPr>
              <a:t>1. </a:t>
            </a:r>
            <a:r>
              <a:rPr lang="ru-RU" b="1" dirty="0" smtClean="0">
                <a:latin typeface="Times New Roman" pitchFamily="18" charset="0"/>
                <a:cs typeface="Times New Roman" pitchFamily="18" charset="0"/>
              </a:rPr>
              <a:t>сроки </a:t>
            </a:r>
            <a:r>
              <a:rPr lang="ru-RU" b="1" dirty="0">
                <a:latin typeface="Times New Roman" pitchFamily="18" charset="0"/>
                <a:cs typeface="Times New Roman" pitchFamily="18" charset="0"/>
              </a:rPr>
              <a:t>выдачи договора для заявителей с максимальной мощностью до 15 кВт; до 150 кВт по </a:t>
            </a:r>
            <a:r>
              <a:rPr lang="en-US" b="1" dirty="0">
                <a:latin typeface="Times New Roman" pitchFamily="18" charset="0"/>
                <a:cs typeface="Times New Roman" pitchFamily="18" charset="0"/>
              </a:rPr>
              <a:t>III</a:t>
            </a:r>
            <a:r>
              <a:rPr lang="ru-RU" b="1" dirty="0">
                <a:latin typeface="Times New Roman" pitchFamily="18" charset="0"/>
                <a:cs typeface="Times New Roman" pitchFamily="18" charset="0"/>
              </a:rPr>
              <a:t> категории надежности до 15 </a:t>
            </a:r>
            <a:r>
              <a:rPr lang="ru-RU" b="1" dirty="0" smtClean="0">
                <a:latin typeface="Times New Roman" pitchFamily="18" charset="0"/>
                <a:cs typeface="Times New Roman" pitchFamily="18" charset="0"/>
              </a:rPr>
              <a:t>дней.</a:t>
            </a:r>
          </a:p>
          <a:p>
            <a:pPr algn="just">
              <a:buNone/>
            </a:pPr>
            <a:r>
              <a:rPr lang="ru-RU" dirty="0" smtClean="0">
                <a:latin typeface="Times New Roman" pitchFamily="18" charset="0"/>
                <a:cs typeface="Times New Roman" pitchFamily="18" charset="0"/>
              </a:rPr>
              <a:t>2. Заявитель </a:t>
            </a:r>
            <a:r>
              <a:rPr lang="ru-RU" dirty="0">
                <a:latin typeface="Times New Roman" pitchFamily="18" charset="0"/>
                <a:cs typeface="Times New Roman" pitchFamily="18" charset="0"/>
              </a:rPr>
              <a:t>подписывает оба экземпляра проекта договора в течение 30 дней с даты получения подписанного сетевой организацией проекта договора и направляет в указанный срок 1 экземпляр сетевой организации с приложением к нему документов, подтверждающих полномочия лица, подписавшего такой договор.</a:t>
            </a:r>
          </a:p>
          <a:p>
            <a:pPr algn="just">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в ред. Постановления Правительства РФ от 24.09.2010 N 759</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lnSpc>
                <a:spcPct val="120000"/>
              </a:lnSpc>
              <a:buNone/>
              <a:defRPr/>
            </a:pPr>
            <a:r>
              <a:rPr lang="ru-RU" dirty="0" smtClean="0">
                <a:latin typeface="Times New Roman" pitchFamily="18" charset="0"/>
                <a:cs typeface="Times New Roman" pitchFamily="18" charset="0"/>
              </a:rPr>
              <a:t>3. Договор </a:t>
            </a:r>
            <a:r>
              <a:rPr lang="ru-RU" dirty="0">
                <a:latin typeface="Times New Roman" pitchFamily="18" charset="0"/>
                <a:cs typeface="Times New Roman" pitchFamily="18" charset="0"/>
              </a:rPr>
              <a:t>считается заключенным с даты поступления подписанного заявителем экземпляра договора в сетевую организацию</a:t>
            </a:r>
            <a:r>
              <a:rPr lang="ru-RU" dirty="0" smtClean="0">
                <a:latin typeface="Times New Roman" pitchFamily="18" charset="0"/>
                <a:cs typeface="Times New Roman" pitchFamily="18" charset="0"/>
              </a:rPr>
              <a:t>.</a:t>
            </a:r>
            <a:endParaRPr lang="ru-RU" b="1" dirty="0" smtClean="0">
              <a:latin typeface="Times New Roman" pitchFamily="18" charset="0"/>
              <a:cs typeface="Times New Roman" pitchFamily="18" charset="0"/>
            </a:endParaRPr>
          </a:p>
          <a:p>
            <a:pPr algn="just">
              <a:lnSpc>
                <a:spcPct val="120000"/>
              </a:lnSpc>
              <a:buNone/>
              <a:defRPr/>
            </a:pPr>
            <a:r>
              <a:rPr lang="ru-RU" b="1" dirty="0" smtClean="0">
                <a:latin typeface="Times New Roman" pitchFamily="18" charset="0"/>
                <a:cs typeface="Times New Roman" pitchFamily="18" charset="0"/>
              </a:rPr>
              <a:t>4</a:t>
            </a:r>
            <a:r>
              <a:rPr lang="en-US" b="1" dirty="0" smtClean="0">
                <a:latin typeface="Times New Roman" pitchFamily="18" charset="0"/>
                <a:cs typeface="Times New Roman" pitchFamily="18" charset="0"/>
              </a:rPr>
              <a:t>. </a:t>
            </a:r>
            <a:r>
              <a:rPr lang="ru-RU" b="1" dirty="0">
                <a:latin typeface="Times New Roman" pitchFamily="18" charset="0"/>
                <a:cs typeface="Times New Roman" pitchFamily="18" charset="0"/>
              </a:rPr>
              <a:t>Выполнения мероприятий по технологическому присоединению:</a:t>
            </a:r>
            <a:endParaRPr lang="en-US" b="1" dirty="0">
              <a:latin typeface="Times New Roman" pitchFamily="18" charset="0"/>
              <a:cs typeface="Times New Roman" pitchFamily="18" charset="0"/>
            </a:endParaRPr>
          </a:p>
          <a:p>
            <a:pPr algn="just">
              <a:lnSpc>
                <a:spcPct val="120000"/>
              </a:lnSpc>
              <a:buNone/>
              <a:defRPr/>
            </a:pPr>
            <a:r>
              <a:rPr lang="ru-RU" b="1" dirty="0" smtClean="0">
                <a:latin typeface="Times New Roman" pitchFamily="18" charset="0"/>
                <a:cs typeface="Times New Roman" pitchFamily="18" charset="0"/>
              </a:rPr>
              <a:t>       - </a:t>
            </a:r>
            <a:r>
              <a:rPr lang="ru-RU" b="1" dirty="0">
                <a:latin typeface="Times New Roman" pitchFamily="18" charset="0"/>
                <a:cs typeface="Times New Roman" pitchFamily="18" charset="0"/>
              </a:rPr>
              <a:t>6 месяцев - для заявителей до 15 кВт; до 150 кВт по </a:t>
            </a:r>
            <a:r>
              <a:rPr lang="en-US" b="1" dirty="0">
                <a:latin typeface="Times New Roman" pitchFamily="18" charset="0"/>
                <a:cs typeface="Times New Roman" pitchFamily="18" charset="0"/>
              </a:rPr>
              <a:t>III </a:t>
            </a:r>
            <a:r>
              <a:rPr lang="ru-RU" b="1" dirty="0">
                <a:latin typeface="Times New Roman" pitchFamily="18" charset="0"/>
                <a:cs typeface="Times New Roman" pitchFamily="18" charset="0"/>
              </a:rPr>
              <a:t>категории надежности если технологическое присоединение осуществляется к электрическим сетям, уровень напряжения которых составляет до 20 кВ включительно, и если расстояние от существующих электрических сетей необходимого класса напряжения до границ участка заявителя, на котором расположены присоединяемые </a:t>
            </a:r>
            <a:r>
              <a:rPr lang="ru-RU" b="1" dirty="0" err="1">
                <a:latin typeface="Times New Roman" pitchFamily="18" charset="0"/>
                <a:cs typeface="Times New Roman" pitchFamily="18" charset="0"/>
              </a:rPr>
              <a:t>энергопринимающие</a:t>
            </a:r>
            <a:r>
              <a:rPr lang="ru-RU" b="1" dirty="0">
                <a:latin typeface="Times New Roman" pitchFamily="18" charset="0"/>
                <a:cs typeface="Times New Roman" pitchFamily="18" charset="0"/>
              </a:rPr>
              <a:t> устройства, составляет не более 300 метров в городах и поселках городского типа и не более 500 метров в сельской местности.</a:t>
            </a:r>
          </a:p>
          <a:p>
            <a:pPr algn="just">
              <a:buNone/>
            </a:pP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Плата з</a:t>
            </a:r>
            <a:r>
              <a:rPr lang="ru-RU" dirty="0" smtClean="0">
                <a:latin typeface="Times New Roman" pitchFamily="18" charset="0"/>
                <a:cs typeface="Times New Roman" pitchFamily="18" charset="0"/>
              </a:rPr>
              <a:t>а технологическое присоединение</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sz="1200" dirty="0" smtClean="0">
                <a:latin typeface="Times New Roman" pitchFamily="18" charset="0"/>
                <a:cs typeface="Times New Roman" pitchFamily="18" charset="0"/>
              </a:rPr>
              <a:t>Размер </a:t>
            </a:r>
            <a:r>
              <a:rPr lang="ru-RU" sz="1200" dirty="0" smtClean="0">
                <a:latin typeface="Times New Roman" pitchFamily="18" charset="0"/>
                <a:cs typeface="Times New Roman" pitchFamily="18" charset="0"/>
              </a:rPr>
              <a:t>платы за технологическое присоединение устанавливается уполномоченным органом исполнительной власти в области государственного регулирования тарифов.</a:t>
            </a:r>
          </a:p>
          <a:p>
            <a:pPr algn="just">
              <a:buNone/>
            </a:pPr>
            <a:r>
              <a:rPr lang="ru-RU"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абзац введен </a:t>
            </a:r>
            <a:r>
              <a:rPr lang="ru-RU" sz="1200" dirty="0" smtClean="0">
                <a:latin typeface="Times New Roman" pitchFamily="18" charset="0"/>
                <a:cs typeface="Times New Roman" pitchFamily="18" charset="0"/>
                <a:hlinkClick r:id="rId2"/>
              </a:rPr>
              <a:t>Постановлением Правительства РФ от 24.09.2010 N 759)</a:t>
            </a:r>
          </a:p>
          <a:p>
            <a:pPr>
              <a:buNone/>
            </a:pPr>
            <a:endParaRPr lang="ru-RU" sz="1200" dirty="0" smtClean="0">
              <a:latin typeface="Times New Roman" pitchFamily="18" charset="0"/>
              <a:cs typeface="Times New Roman" pitchFamily="18" charset="0"/>
            </a:endParaRPr>
          </a:p>
          <a:p>
            <a:pPr algn="just">
              <a:buNone/>
            </a:pPr>
            <a:r>
              <a:rPr lang="ru-RU" sz="1200" dirty="0" smtClean="0">
                <a:latin typeface="Times New Roman" pitchFamily="18" charset="0"/>
                <a:cs typeface="Times New Roman" pitchFamily="18" charset="0"/>
              </a:rPr>
              <a:t>В </a:t>
            </a:r>
            <a:r>
              <a:rPr lang="ru-RU" sz="1200" dirty="0" smtClean="0">
                <a:latin typeface="Times New Roman" pitchFamily="18" charset="0"/>
                <a:cs typeface="Times New Roman" pitchFamily="18" charset="0"/>
              </a:rPr>
              <a:t>границах муниципальных районов, городских округов и на внутригородских территориях городов федерального значения одно и то же лицо может осуществить технологическое присоединение энергопринимающих устройств, принадлежащих ему на праве собственности или на ином законном основании, соответствующих критериям, указанным в </a:t>
            </a:r>
            <a:r>
              <a:rPr lang="ru-RU" sz="1200" dirty="0" smtClean="0">
                <a:latin typeface="Times New Roman" pitchFamily="18" charset="0"/>
                <a:cs typeface="Times New Roman" pitchFamily="18" charset="0"/>
                <a:hlinkClick r:id="rId3"/>
              </a:rPr>
              <a:t>абзаце первом настоящего пункта, с платой за технологическое присоединение в размере, не превышающем 550 рублей, не более одного раза в течение 3 лет.</a:t>
            </a:r>
          </a:p>
          <a:p>
            <a:pPr>
              <a:buNone/>
            </a:pPr>
            <a:r>
              <a:rPr lang="ru-RU"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абзац введен </a:t>
            </a:r>
            <a:r>
              <a:rPr lang="ru-RU" sz="1200" dirty="0" smtClean="0">
                <a:latin typeface="Times New Roman" pitchFamily="18" charset="0"/>
                <a:cs typeface="Times New Roman" pitchFamily="18" charset="0"/>
                <a:hlinkClick r:id="rId4"/>
              </a:rPr>
              <a:t>Постановлением Правительства РФ от 12.10.2013 N 915</a:t>
            </a:r>
            <a:r>
              <a:rPr lang="ru-RU" sz="1200" dirty="0" smtClean="0">
                <a:latin typeface="Times New Roman" pitchFamily="18" charset="0"/>
                <a:cs typeface="Times New Roman" pitchFamily="18" charset="0"/>
                <a:hlinkClick r:id="rId4"/>
              </a:rPr>
              <a:t>)</a:t>
            </a:r>
          </a:p>
          <a:p>
            <a:pPr>
              <a:buNone/>
            </a:pPr>
            <a:endParaRPr lang="ru-RU" sz="1200" dirty="0" smtClean="0">
              <a:latin typeface="Times New Roman" pitchFamily="18" charset="0"/>
              <a:cs typeface="Times New Roman" pitchFamily="18" charset="0"/>
            </a:endParaRPr>
          </a:p>
          <a:p>
            <a:pPr algn="just">
              <a:buNone/>
            </a:pPr>
            <a:r>
              <a:rPr lang="ru-RU" sz="1200" dirty="0" smtClean="0">
                <a:latin typeface="Times New Roman" pitchFamily="18" charset="0"/>
                <a:cs typeface="Times New Roman" pitchFamily="18" charset="0"/>
              </a:rPr>
              <a:t>Положения </a:t>
            </a:r>
            <a:r>
              <a:rPr lang="ru-RU" sz="1200" dirty="0" smtClean="0">
                <a:latin typeface="Times New Roman" pitchFamily="18" charset="0"/>
                <a:cs typeface="Times New Roman" pitchFamily="18" charset="0"/>
              </a:rPr>
              <a:t>о размере платы за технологическое присоединение, указанные в абзаце первом настоящего пункта, не могут быть применены в следующих случаях:</a:t>
            </a:r>
          </a:p>
          <a:p>
            <a:pPr algn="just">
              <a:buNone/>
            </a:pPr>
            <a:r>
              <a:rPr lang="ru-RU" sz="1200" dirty="0" smtClean="0">
                <a:latin typeface="Times New Roman" pitchFamily="18" charset="0"/>
                <a:cs typeface="Times New Roman" pitchFamily="18" charset="0"/>
              </a:rPr>
              <a:t>при технологическом присоединении энергопринимающих устройств, принадлежащих лицам, владеющим земельным участком по договору аренды, заключенному на срок не более одного года, на котором расположены присоединяемые </a:t>
            </a:r>
            <a:r>
              <a:rPr lang="ru-RU" sz="1200" dirty="0" err="1" smtClean="0">
                <a:latin typeface="Times New Roman" pitchFamily="18" charset="0"/>
                <a:cs typeface="Times New Roman" pitchFamily="18" charset="0"/>
              </a:rPr>
              <a:t>энергопринимающие</a:t>
            </a:r>
            <a:r>
              <a:rPr lang="ru-RU" sz="1200" dirty="0" smtClean="0">
                <a:latin typeface="Times New Roman" pitchFamily="18" charset="0"/>
                <a:cs typeface="Times New Roman" pitchFamily="18" charset="0"/>
              </a:rPr>
              <a:t> устройства;</a:t>
            </a:r>
          </a:p>
          <a:p>
            <a:pPr algn="just">
              <a:buNone/>
            </a:pPr>
            <a:r>
              <a:rPr lang="ru-RU" sz="1200" dirty="0" smtClean="0">
                <a:latin typeface="Times New Roman" pitchFamily="18" charset="0"/>
                <a:cs typeface="Times New Roman" pitchFamily="18" charset="0"/>
              </a:rPr>
              <a:t>при технологическом присоединении энергопринимающих устройств, расположенных в жилых помещениях многоквартирных домов</a:t>
            </a:r>
            <a:r>
              <a:rPr lang="ru-RU" sz="1200" dirty="0" smtClean="0">
                <a:latin typeface="Times New Roman" pitchFamily="18" charset="0"/>
                <a:cs typeface="Times New Roman" pitchFamily="18" charset="0"/>
              </a:rPr>
              <a:t>.</a:t>
            </a:r>
          </a:p>
          <a:p>
            <a:pPr algn="just">
              <a:buNone/>
            </a:pPr>
            <a:r>
              <a:rPr lang="ru-RU" sz="1200" dirty="0" smtClean="0">
                <a:latin typeface="Times New Roman" pitchFamily="18" charset="0"/>
                <a:cs typeface="Times New Roman" pitchFamily="18" charset="0"/>
              </a:rPr>
              <a:t>(абзац введен </a:t>
            </a:r>
            <a:r>
              <a:rPr lang="ru-RU" sz="1200" dirty="0" smtClean="0">
                <a:latin typeface="Times New Roman" pitchFamily="18" charset="0"/>
                <a:cs typeface="Times New Roman" pitchFamily="18" charset="0"/>
                <a:hlinkClick r:id="rId4"/>
              </a:rPr>
              <a:t>Постановлением Правительства РФ от 12.10.2013 N </a:t>
            </a:r>
            <a:r>
              <a:rPr lang="ru-RU" sz="1200" dirty="0" smtClean="0">
                <a:latin typeface="Times New Roman" pitchFamily="18" charset="0"/>
                <a:cs typeface="Times New Roman" pitchFamily="18" charset="0"/>
                <a:hlinkClick r:id="rId4"/>
              </a:rPr>
              <a:t>915 </a:t>
            </a:r>
            <a:r>
              <a:rPr lang="ru-RU" sz="1200" smtClean="0">
                <a:latin typeface="Times New Roman" pitchFamily="18" charset="0"/>
                <a:cs typeface="Times New Roman" pitchFamily="18" charset="0"/>
                <a:hlinkClick r:id="rId4"/>
              </a:rPr>
              <a:t>пункт 17 б)</a:t>
            </a:r>
            <a:endParaRPr lang="ru-RU" sz="1200" dirty="0" smtClean="0">
              <a:latin typeface="Times New Roman" pitchFamily="18" charset="0"/>
              <a:cs typeface="Times New Roman" pitchFamily="18" charset="0"/>
            </a:endParaRPr>
          </a:p>
          <a:p>
            <a:pPr>
              <a:buNone/>
            </a:pPr>
            <a:endParaRPr lang="ru-RU" sz="1200" dirty="0" smtClean="0">
              <a:latin typeface="Times New Roman" pitchFamily="18" charset="0"/>
              <a:cs typeface="Times New Roman" pitchFamily="18" charset="0"/>
              <a:hlinkClick r:id="rId4"/>
            </a:endParaRPr>
          </a:p>
          <a:p>
            <a:endParaRPr lang="ru-RU" sz="1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1862</Words>
  <Application>Microsoft Office PowerPoint</Application>
  <PresentationFormat>Экран (4:3)</PresentationFormat>
  <Paragraphs>97</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Дорожная карта</vt:lpstr>
      <vt:lpstr>Процедура технологического присоединения:</vt:lpstr>
      <vt:lpstr>ОСОБЕННОСТИ ВРЕМЕННОГО ТЕХНОЛОГИЧЕСКОГО ПРИСОЕДИНЕНИЯ  (абзац введен Постановлением Правительства РФ от 26.08.2013 N 737) </vt:lpstr>
      <vt:lpstr>Мероприятия по возведению новых объектов электросетевого хозяйства</vt:lpstr>
      <vt:lpstr>п. 13. Правил: Заявители направляющие заявку на технологическое присоединение в целях временного технологического присоединения                                       В заявке должны быть указаны следующие сведения:</vt:lpstr>
      <vt:lpstr>п. 10 Правил. К заявке прилагаются следующие документы:</vt:lpstr>
      <vt:lpstr>Мероприятия по технологическому присоединению</vt:lpstr>
      <vt:lpstr>Плата за технологическое присоединение</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Дорожная карта</dc:title>
  <dc:creator>UserXP</dc:creator>
  <cp:lastModifiedBy>UserXP</cp:lastModifiedBy>
  <cp:revision>32</cp:revision>
  <dcterms:created xsi:type="dcterms:W3CDTF">2014-05-26T09:36:52Z</dcterms:created>
  <dcterms:modified xsi:type="dcterms:W3CDTF">2014-05-27T02:45:48Z</dcterms:modified>
</cp:coreProperties>
</file>